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notesSlides/notesSlide37.xml" ContentType="application/vnd.openxmlformats-officedocument.presentationml.notesSlide+xml"/>
  <Override PartName="/ppt/notesSlides/notesSlide55.xml" ContentType="application/vnd.openxmlformats-officedocument.presentationml.notes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0" r:id="rId1"/>
  </p:sldMasterIdLst>
  <p:notesMasterIdLst>
    <p:notesMasterId r:id="rId80"/>
  </p:notesMasterIdLst>
  <p:sldIdLst>
    <p:sldId id="256" r:id="rId2"/>
    <p:sldId id="535" r:id="rId3"/>
    <p:sldId id="536" r:id="rId4"/>
    <p:sldId id="537" r:id="rId5"/>
    <p:sldId id="538" r:id="rId6"/>
    <p:sldId id="539" r:id="rId7"/>
    <p:sldId id="540" r:id="rId8"/>
    <p:sldId id="541" r:id="rId9"/>
    <p:sldId id="542" r:id="rId10"/>
    <p:sldId id="543" r:id="rId11"/>
    <p:sldId id="544" r:id="rId12"/>
    <p:sldId id="545" r:id="rId13"/>
    <p:sldId id="546" r:id="rId14"/>
    <p:sldId id="547" r:id="rId15"/>
    <p:sldId id="548" r:id="rId16"/>
    <p:sldId id="549" r:id="rId17"/>
    <p:sldId id="550" r:id="rId18"/>
    <p:sldId id="551" r:id="rId19"/>
    <p:sldId id="552" r:id="rId20"/>
    <p:sldId id="553" r:id="rId21"/>
    <p:sldId id="554" r:id="rId22"/>
    <p:sldId id="555" r:id="rId23"/>
    <p:sldId id="556" r:id="rId24"/>
    <p:sldId id="557" r:id="rId25"/>
    <p:sldId id="558" r:id="rId26"/>
    <p:sldId id="559" r:id="rId27"/>
    <p:sldId id="560" r:id="rId28"/>
    <p:sldId id="561" r:id="rId29"/>
    <p:sldId id="562" r:id="rId30"/>
    <p:sldId id="563" r:id="rId31"/>
    <p:sldId id="564" r:id="rId32"/>
    <p:sldId id="565" r:id="rId33"/>
    <p:sldId id="566" r:id="rId34"/>
    <p:sldId id="567" r:id="rId35"/>
    <p:sldId id="568" r:id="rId36"/>
    <p:sldId id="569" r:id="rId37"/>
    <p:sldId id="570" r:id="rId38"/>
    <p:sldId id="571" r:id="rId39"/>
    <p:sldId id="572" r:id="rId40"/>
    <p:sldId id="573" r:id="rId41"/>
    <p:sldId id="574" r:id="rId42"/>
    <p:sldId id="575" r:id="rId43"/>
    <p:sldId id="576" r:id="rId44"/>
    <p:sldId id="577" r:id="rId45"/>
    <p:sldId id="578" r:id="rId46"/>
    <p:sldId id="579" r:id="rId47"/>
    <p:sldId id="580" r:id="rId48"/>
    <p:sldId id="581" r:id="rId49"/>
    <p:sldId id="582" r:id="rId50"/>
    <p:sldId id="583" r:id="rId51"/>
    <p:sldId id="584" r:id="rId52"/>
    <p:sldId id="585" r:id="rId53"/>
    <p:sldId id="586" r:id="rId54"/>
    <p:sldId id="587" r:id="rId55"/>
    <p:sldId id="588" r:id="rId56"/>
    <p:sldId id="589" r:id="rId57"/>
    <p:sldId id="590" r:id="rId58"/>
    <p:sldId id="591" r:id="rId59"/>
    <p:sldId id="592" r:id="rId60"/>
    <p:sldId id="593" r:id="rId61"/>
    <p:sldId id="594" r:id="rId62"/>
    <p:sldId id="595" r:id="rId63"/>
    <p:sldId id="596" r:id="rId64"/>
    <p:sldId id="597" r:id="rId65"/>
    <p:sldId id="598" r:id="rId66"/>
    <p:sldId id="599" r:id="rId67"/>
    <p:sldId id="600" r:id="rId68"/>
    <p:sldId id="601" r:id="rId69"/>
    <p:sldId id="602" r:id="rId70"/>
    <p:sldId id="603" r:id="rId71"/>
    <p:sldId id="604" r:id="rId72"/>
    <p:sldId id="605" r:id="rId73"/>
    <p:sldId id="606" r:id="rId74"/>
    <p:sldId id="607" r:id="rId75"/>
    <p:sldId id="608" r:id="rId76"/>
    <p:sldId id="609" r:id="rId77"/>
    <p:sldId id="610" r:id="rId78"/>
    <p:sldId id="613" r:id="rId79"/>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0000CC"/>
    <a:srgbClr val="0000FF"/>
    <a:srgbClr val="DECDC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768" autoAdjust="0"/>
    <p:restoredTop sz="90603" autoAdjust="0"/>
  </p:normalViewPr>
  <p:slideViewPr>
    <p:cSldViewPr>
      <p:cViewPr>
        <p:scale>
          <a:sx n="80" d="100"/>
          <a:sy n="80" d="100"/>
        </p:scale>
        <p:origin x="-624" y="-420"/>
      </p:cViewPr>
      <p:guideLst>
        <p:guide orient="horz" pos="1008"/>
        <p:guide pos="288"/>
        <p:guide pos="5424"/>
        <p:guide pos="300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03" d="100"/>
          <a:sy n="103" d="100"/>
        </p:scale>
        <p:origin x="-2576" y="-9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mn-ea"/>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mn-ea"/>
                <a:cs typeface="+mn-cs"/>
              </a:defRPr>
            </a:lvl1pPr>
          </a:lstStyle>
          <a:p>
            <a:pPr>
              <a:defRPr/>
            </a:pPr>
            <a:fld id="{55E7B7C3-1AA1-4051-9F57-4061A42424A6}" type="datetimeFigureOut">
              <a:rPr lang="en-US"/>
              <a:pPr>
                <a:defRPr/>
              </a:pPr>
              <a:t>9/1/2011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mn-ea"/>
                <a:cs typeface="+mn-cs"/>
              </a:defRPr>
            </a:lvl1pPr>
          </a:lstStyle>
          <a:p>
            <a:pPr>
              <a:defRPr/>
            </a:pPr>
            <a:fld id="{CA67E0AA-BC9B-4C49-8615-2B612821B26B}" type="slidenum">
              <a:rPr lang="en-US"/>
              <a:pPr>
                <a:defRPr/>
              </a:pPr>
              <a:t>‹#›</a:t>
            </a:fld>
            <a:endParaRPr lang="en-US" dirty="0"/>
          </a:p>
        </p:txBody>
      </p:sp>
    </p:spTree>
    <p:extLst>
      <p:ext uri="{BB962C8B-B14F-4D97-AF65-F5344CB8AC3E}">
        <p14:creationId xmlns:p14="http://schemas.microsoft.com/office/powerpoint/2010/main" xmlns="" val="32884705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noFill/>
          <a:ln>
            <a:solidFill>
              <a:srgbClr val="000000"/>
            </a:solidFill>
            <a:miter lim="800000"/>
            <a:headEnd/>
            <a:tailEnd/>
          </a:ln>
        </p:spPr>
      </p:sp>
      <p:sp>
        <p:nvSpPr>
          <p:cNvPr id="16386" name="Notes Placeholder 2"/>
          <p:cNvSpPr>
            <a:spLocks noGrp="1"/>
          </p:cNvSpPr>
          <p:nvPr>
            <p:ph type="body" idx="1"/>
          </p:nvPr>
        </p:nvSpPr>
        <p:spPr bwMode="auto">
          <a:noFill/>
        </p:spPr>
        <p:txBody>
          <a:bodyPr/>
          <a:lstStyle/>
          <a:p>
            <a:pPr eaLnBrk="1" hangingPunct="1">
              <a:spcBef>
                <a:spcPct val="0"/>
              </a:spcBef>
            </a:pPr>
            <a:endParaRPr lang="en-US" dirty="0" smtClean="0"/>
          </a:p>
        </p:txBody>
      </p:sp>
      <p:sp>
        <p:nvSpPr>
          <p:cNvPr id="163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CDF79BC-A29A-4233-94BE-DB8C16CA875F}" type="slidenum">
              <a:rPr lang="en-US" smtClean="0">
                <a:ea typeface="ＭＳ Ｐゴシック" charset="-128"/>
                <a:cs typeface="ＭＳ Ｐゴシック" charset="-128"/>
              </a:rPr>
              <a:pPr/>
              <a:t>1</a:t>
            </a:fld>
            <a:endParaRPr lang="en-US" dirty="0" smtClean="0">
              <a:ea typeface="ＭＳ Ｐゴシック" charset="-128"/>
              <a:cs typeface="ＭＳ Ｐゴシック"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10</a:t>
            </a:fld>
            <a:endParaRPr lang="en-US" dirty="0" smtClean="0">
              <a:ea typeface="ＭＳ Ｐゴシック" charset="-128"/>
              <a:cs typeface="ＭＳ Ｐゴシック"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11</a:t>
            </a:fld>
            <a:endParaRPr lang="en-US" dirty="0" smtClean="0">
              <a:ea typeface="ＭＳ Ｐゴシック" charset="-128"/>
              <a:cs typeface="ＭＳ Ｐゴシック"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12</a:t>
            </a:fld>
            <a:endParaRPr lang="en-US" dirty="0" smtClean="0">
              <a:ea typeface="ＭＳ Ｐゴシック" charset="-128"/>
              <a:cs typeface="ＭＳ Ｐゴシック"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13</a:t>
            </a:fld>
            <a:endParaRPr lang="en-US" dirty="0" smtClean="0">
              <a:ea typeface="ＭＳ Ｐゴシック" charset="-128"/>
              <a:cs typeface="ＭＳ Ｐゴシック"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14</a:t>
            </a:fld>
            <a:endParaRPr lang="en-US" dirty="0" smtClean="0">
              <a:ea typeface="ＭＳ Ｐゴシック" charset="-128"/>
              <a:cs typeface="ＭＳ Ｐゴシック"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Drag to draw the lines starting slightly inside the border, rather than on the border's edge. If you start dragging too close to the border, PowerPoint creates a new table frame rather than adding to the existing table.</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15</a:t>
            </a:fld>
            <a:endParaRPr lang="en-US" dirty="0" smtClean="0">
              <a:ea typeface="ＭＳ Ｐゴシック" charset="-128"/>
              <a:cs typeface="ＭＳ Ｐゴシック"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16</a:t>
            </a:fld>
            <a:endParaRPr lang="en-US" dirty="0" smtClean="0">
              <a:ea typeface="ＭＳ Ｐゴシック" charset="-128"/>
              <a:cs typeface="ＭＳ Ｐゴシック"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17</a:t>
            </a:fld>
            <a:endParaRPr lang="en-US" dirty="0" smtClean="0">
              <a:ea typeface="ＭＳ Ｐゴシック" charset="-128"/>
              <a:cs typeface="ＭＳ Ｐゴシック"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18</a:t>
            </a:fld>
            <a:endParaRPr lang="en-US" dirty="0" smtClean="0">
              <a:ea typeface="ＭＳ Ｐゴシック" charset="-128"/>
              <a:cs typeface="ＭＳ Ｐゴシック"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19</a:t>
            </a:fld>
            <a:endParaRPr lang="en-US" dirty="0" smtClean="0">
              <a:ea typeface="ＭＳ Ｐゴシック" charset="-128"/>
              <a:cs typeface="ＭＳ Ｐゴシック"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a:t>
            </a:fld>
            <a:endParaRPr lang="en-US" dirty="0" smtClean="0">
              <a:ea typeface="ＭＳ Ｐゴシック" charset="-128"/>
              <a:cs typeface="ＭＳ Ｐゴシック"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20</a:t>
            </a:fld>
            <a:endParaRPr lang="en-US" dirty="0" smtClean="0">
              <a:ea typeface="ＭＳ Ｐゴシック" charset="-128"/>
              <a:cs typeface="ＭＳ Ｐゴシック"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21</a:t>
            </a:fld>
            <a:endParaRPr lang="en-US" dirty="0" smtClean="0">
              <a:ea typeface="ＭＳ Ｐゴシック" charset="-128"/>
              <a:cs typeface="ＭＳ Ｐゴシック"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When an Excel worksheet is open on the slide, you are actually working in Excel. To return to PowerPoint, click outside the worksheet.</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22</a:t>
            </a:fld>
            <a:endParaRPr lang="en-US" dirty="0" smtClean="0">
              <a:ea typeface="ＭＳ Ｐゴシック" charset="-128"/>
              <a:cs typeface="ＭＳ Ｐゴシック"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23</a:t>
            </a:fld>
            <a:endParaRPr lang="en-US" dirty="0" smtClean="0">
              <a:ea typeface="ＭＳ Ｐゴシック" charset="-128"/>
              <a:cs typeface="ＭＳ Ｐゴシック"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24</a:t>
            </a:fld>
            <a:endParaRPr lang="en-US" dirty="0" smtClean="0">
              <a:ea typeface="ＭＳ Ｐゴシック" charset="-128"/>
              <a:cs typeface="ＭＳ Ｐゴシック"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25</a:t>
            </a:fld>
            <a:endParaRPr lang="en-US" dirty="0" smtClean="0">
              <a:ea typeface="ＭＳ Ｐゴシック" charset="-128"/>
              <a:cs typeface="ＭＳ Ｐゴシック"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You know a worksheet is open and ready to edit in Excel when it displays the heavy hatched border.</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26</a:t>
            </a:fld>
            <a:endParaRPr lang="en-US" dirty="0" smtClean="0">
              <a:ea typeface="ＭＳ Ｐゴシック" charset="-128"/>
              <a:cs typeface="ＭＳ Ｐゴシック" charset="-128"/>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27</a:t>
            </a:fld>
            <a:endParaRPr lang="en-US" dirty="0" smtClean="0">
              <a:ea typeface="ＭＳ Ｐゴシック" charset="-128"/>
              <a:cs typeface="ＭＳ Ｐゴシック"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The Insert Object dialog box allows you to create a number of objects other than worksheets. You can create formulas, Word documents in various versions, and even sound files.</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Cross Reference: </a:t>
            </a:r>
            <a:r>
              <a:rPr lang="en-US" sz="1200" dirty="0" smtClean="0"/>
              <a:t>You will work with PowerPoint charts in Lesson 6.</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28</a:t>
            </a:fld>
            <a:endParaRPr lang="en-US" dirty="0" smtClean="0">
              <a:ea typeface="ＭＳ Ｐゴシック" charset="-128"/>
              <a:cs typeface="ＭＳ Ｐゴシック" charset="-128"/>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29</a:t>
            </a:fld>
            <a:endParaRPr lang="en-US" dirty="0" smtClean="0">
              <a:ea typeface="ＭＳ Ｐゴシック" charset="-128"/>
              <a:cs typeface="ＭＳ Ｐゴシック"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a:t>
            </a:fld>
            <a:endParaRPr lang="en-US" dirty="0" smtClean="0">
              <a:ea typeface="ＭＳ Ｐゴシック" charset="-128"/>
              <a:cs typeface="ＭＳ Ｐゴシック" charset="-128"/>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Another Way: </a:t>
            </a:r>
            <a:r>
              <a:rPr lang="en-US" sz="1200" dirty="0" smtClean="0"/>
              <a:t>You can also right-click in a cell, point to Insert on the shortcut menu, and click an option for inserting cells above, below, left, or right.</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30</a:t>
            </a:fld>
            <a:endParaRPr lang="en-US" dirty="0" smtClean="0">
              <a:ea typeface="ＭＳ Ｐゴシック" charset="-128"/>
              <a:cs typeface="ＭＳ Ｐゴシック" charset="-128"/>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31</a:t>
            </a:fld>
            <a:endParaRPr lang="en-US" dirty="0" smtClean="0">
              <a:ea typeface="ＭＳ Ｐゴシック" charset="-128"/>
              <a:cs typeface="ＭＳ Ｐゴシック" charset="-128"/>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32</a:t>
            </a:fld>
            <a:endParaRPr lang="en-US" dirty="0" smtClean="0">
              <a:ea typeface="ＭＳ Ｐゴシック" charset="-128"/>
              <a:cs typeface="ＭＳ Ｐゴシック" charset="-128"/>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33</a:t>
            </a:fld>
            <a:endParaRPr lang="en-US" dirty="0" smtClean="0">
              <a:ea typeface="ＭＳ Ｐゴシック" charset="-128"/>
              <a:cs typeface="ＭＳ Ｐゴシック" charset="-128"/>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Another Way: </a:t>
            </a:r>
            <a:r>
              <a:rPr lang="en-US" sz="1200" dirty="0" smtClean="0"/>
              <a:t>You can also press Ctrl+Z to undo.</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34</a:t>
            </a:fld>
            <a:endParaRPr lang="en-US" dirty="0" smtClean="0">
              <a:ea typeface="ＭＳ Ｐゴシック" charset="-128"/>
              <a:cs typeface="ＭＳ Ｐゴシック" charset="-128"/>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35</a:t>
            </a:fld>
            <a:endParaRPr lang="en-US" dirty="0" smtClean="0">
              <a:ea typeface="ＭＳ Ｐゴシック" charset="-128"/>
              <a:cs typeface="ＭＳ Ｐゴシック" charset="-128"/>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36</a:t>
            </a:fld>
            <a:endParaRPr lang="en-US" dirty="0" smtClean="0">
              <a:ea typeface="ＭＳ Ｐゴシック" charset="-128"/>
              <a:cs typeface="ＭＳ Ｐゴシック" charset="-128"/>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Another Way: </a:t>
            </a:r>
            <a:r>
              <a:rPr lang="en-US" sz="1200" dirty="0" smtClean="0"/>
              <a:t>You can also click in the rightmost column and then on the Table Tools Layout tab, click Select and click Column.</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37</a:t>
            </a:fld>
            <a:endParaRPr lang="en-US" dirty="0" smtClean="0">
              <a:ea typeface="ＭＳ Ｐゴシック" charset="-128"/>
              <a:cs typeface="ＭＳ Ｐゴシック" charset="-128"/>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Another Way: </a:t>
            </a:r>
            <a:r>
              <a:rPr lang="en-US" sz="1200" dirty="0" smtClean="0"/>
              <a:t>You can use the Cut and Paste commands on the Home tab to cut and paste if you prefer, or right-click and choose the Cut or Paste commands.</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38</a:t>
            </a:fld>
            <a:endParaRPr lang="en-US" dirty="0" smtClean="0">
              <a:ea typeface="ＭＳ Ｐゴシック" charset="-128"/>
              <a:cs typeface="ＭＳ Ｐゴシック" charset="-128"/>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39</a:t>
            </a:fld>
            <a:endParaRPr lang="en-US" dirty="0" smtClean="0">
              <a:ea typeface="ＭＳ Ｐゴシック" charset="-128"/>
              <a:cs typeface="ＭＳ Ｐゴシック"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a:t>
            </a:fld>
            <a:endParaRPr lang="en-US" dirty="0" smtClean="0">
              <a:ea typeface="ＭＳ Ｐゴシック" charset="-128"/>
              <a:cs typeface="ＭＳ Ｐゴシック" charset="-128"/>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40</a:t>
            </a:fld>
            <a:endParaRPr lang="en-US" dirty="0" smtClean="0">
              <a:ea typeface="ＭＳ Ｐゴシック" charset="-128"/>
              <a:cs typeface="ＭＳ Ｐゴシック" charset="-128"/>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Double-clicking a column border adjusts column width to fit the column’s widest entry.</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41</a:t>
            </a:fld>
            <a:endParaRPr lang="en-US" dirty="0" smtClean="0">
              <a:ea typeface="ＭＳ Ｐゴシック" charset="-128"/>
              <a:cs typeface="ＭＳ Ｐゴシック" charset="-128"/>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The Width setting in the Table Size group controls the width of the entire table.</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42</a:t>
            </a:fld>
            <a:endParaRPr lang="en-US" dirty="0" smtClean="0">
              <a:ea typeface="ＭＳ Ｐゴシック" charset="-128"/>
              <a:cs typeface="ＭＳ Ｐゴシック" charset="-128"/>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43</a:t>
            </a:fld>
            <a:endParaRPr lang="en-US" dirty="0" smtClean="0">
              <a:ea typeface="ＭＳ Ｐゴシック" charset="-128"/>
              <a:cs typeface="ＭＳ Ｐゴシック" charset="-128"/>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44</a:t>
            </a:fld>
            <a:endParaRPr lang="en-US" dirty="0" smtClean="0">
              <a:ea typeface="ＭＳ Ｐゴシック" charset="-128"/>
              <a:cs typeface="ＭＳ Ｐゴシック" charset="-128"/>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45</a:t>
            </a:fld>
            <a:endParaRPr lang="en-US" dirty="0" smtClean="0">
              <a:ea typeface="ＭＳ Ｐゴシック" charset="-128"/>
              <a:cs typeface="ＭＳ Ｐゴシック" charset="-128"/>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46</a:t>
            </a:fld>
            <a:endParaRPr lang="en-US" dirty="0" smtClean="0">
              <a:ea typeface="ＭＳ Ｐゴシック" charset="-128"/>
              <a:cs typeface="ＭＳ Ｐゴシック" charset="-128"/>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47</a:t>
            </a:fld>
            <a:endParaRPr lang="en-US" dirty="0" smtClean="0">
              <a:ea typeface="ＭＳ Ｐゴシック" charset="-128"/>
              <a:cs typeface="ＭＳ Ｐゴシック" charset="-128"/>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Another Way: </a:t>
            </a:r>
            <a:r>
              <a:rPr lang="en-US" sz="1200" dirty="0" smtClean="0"/>
              <a:t>To quickly merge or split, right-click in a cell or selected cells and click Merge or Split on the shortcut menu. </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48</a:t>
            </a:fld>
            <a:endParaRPr lang="en-US" dirty="0" smtClean="0">
              <a:ea typeface="ＭＳ Ｐゴシック" charset="-128"/>
              <a:cs typeface="ＭＳ Ｐゴシック" charset="-128"/>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49</a:t>
            </a:fld>
            <a:endParaRPr lang="en-US" dirty="0" smtClean="0">
              <a:ea typeface="ＭＳ Ｐゴシック" charset="-128"/>
              <a:cs typeface="ＭＳ Ｐゴシック"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a:t>
            </a:fld>
            <a:endParaRPr lang="en-US" dirty="0" smtClean="0">
              <a:ea typeface="ＭＳ Ｐゴシック" charset="-128"/>
              <a:cs typeface="ＭＳ Ｐゴシック" charset="-128"/>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50</a:t>
            </a:fld>
            <a:endParaRPr lang="en-US" dirty="0" smtClean="0">
              <a:ea typeface="ＭＳ Ｐゴシック" charset="-128"/>
              <a:cs typeface="ＭＳ Ｐゴシック" charset="-128"/>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51</a:t>
            </a:fld>
            <a:endParaRPr lang="en-US" dirty="0" smtClean="0">
              <a:ea typeface="ＭＳ Ｐゴシック" charset="-128"/>
              <a:cs typeface="ＭＳ Ｐゴシック" charset="-128"/>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52</a:t>
            </a:fld>
            <a:endParaRPr lang="en-US" dirty="0" smtClean="0">
              <a:ea typeface="ＭＳ Ｐゴシック" charset="-128"/>
              <a:cs typeface="ＭＳ Ｐゴシック" charset="-128"/>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When you move the I-beam pointer over rotated or stacked text, its orientation changes to match the text orientation.</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53</a:t>
            </a:fld>
            <a:endParaRPr lang="en-US" dirty="0" smtClean="0">
              <a:ea typeface="ＭＳ Ｐゴシック" charset="-128"/>
              <a:cs typeface="ＭＳ Ｐゴシック" charset="-128"/>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54</a:t>
            </a:fld>
            <a:endParaRPr lang="en-US" dirty="0" smtClean="0">
              <a:ea typeface="ＭＳ Ｐゴシック" charset="-128"/>
              <a:cs typeface="ＭＳ Ｐゴシック" charset="-128"/>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dirty="0" smtClean="0"/>
              <a:t>Another Way: </a:t>
            </a:r>
            <a:r>
              <a:rPr lang="en-US" sz="1200" dirty="0" smtClean="0"/>
              <a:t>Horizontal alignment buttons also appear on the Table Tools Layout tab.</a:t>
            </a:r>
          </a:p>
          <a:p>
            <a:endParaRPr lang="en-US" sz="1200" dirty="0" smtClean="0"/>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55</a:t>
            </a:fld>
            <a:endParaRPr lang="en-US" dirty="0" smtClean="0">
              <a:ea typeface="ＭＳ Ｐゴシック" charset="-128"/>
              <a:cs typeface="ＭＳ Ｐゴシック" charset="-128"/>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56</a:t>
            </a:fld>
            <a:endParaRPr lang="en-US" dirty="0" smtClean="0">
              <a:ea typeface="ＭＳ Ｐゴシック" charset="-128"/>
              <a:cs typeface="ＭＳ Ｐゴシック" charset="-128"/>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57</a:t>
            </a:fld>
            <a:endParaRPr lang="en-US" dirty="0" smtClean="0">
              <a:ea typeface="ＭＳ Ｐゴシック" charset="-128"/>
              <a:cs typeface="ＭＳ Ｐゴシック" charset="-128"/>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58</a:t>
            </a:fld>
            <a:endParaRPr lang="en-US" dirty="0" smtClean="0">
              <a:ea typeface="ＭＳ Ｐゴシック" charset="-128"/>
              <a:cs typeface="ＭＳ Ｐゴシック" charset="-128"/>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59</a:t>
            </a:fld>
            <a:endParaRPr lang="en-US" dirty="0" smtClean="0">
              <a:ea typeface="ＭＳ Ｐゴシック" charset="-128"/>
              <a:cs typeface="ＭＳ Ｐゴシック"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a:t>
            </a:fld>
            <a:endParaRPr lang="en-US" dirty="0" smtClean="0">
              <a:ea typeface="ＭＳ Ｐゴシック" charset="-128"/>
              <a:cs typeface="ＭＳ Ｐゴシック" charset="-128"/>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60</a:t>
            </a:fld>
            <a:endParaRPr lang="en-US" dirty="0" smtClean="0">
              <a:ea typeface="ＭＳ Ｐゴシック" charset="-128"/>
              <a:cs typeface="ＭＳ Ｐゴシック" charset="-128"/>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61</a:t>
            </a:fld>
            <a:endParaRPr lang="en-US" dirty="0" smtClean="0">
              <a:ea typeface="ＭＳ Ｐゴシック" charset="-128"/>
              <a:cs typeface="ＭＳ Ｐゴシック" charset="-128"/>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62</a:t>
            </a:fld>
            <a:endParaRPr lang="en-US" dirty="0" smtClean="0">
              <a:ea typeface="ＭＳ Ｐゴシック" charset="-128"/>
              <a:cs typeface="ＭＳ Ｐゴシック" charset="-128"/>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63</a:t>
            </a:fld>
            <a:endParaRPr lang="en-US" dirty="0" smtClean="0">
              <a:ea typeface="ＭＳ Ｐゴシック" charset="-128"/>
              <a:cs typeface="ＭＳ Ｐゴシック" charset="-128"/>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64</a:t>
            </a:fld>
            <a:endParaRPr lang="en-US" dirty="0" smtClean="0">
              <a:ea typeface="ＭＳ Ｐゴシック" charset="-128"/>
              <a:cs typeface="ＭＳ Ｐゴシック" charset="-128"/>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65</a:t>
            </a:fld>
            <a:endParaRPr lang="en-US" dirty="0" smtClean="0">
              <a:ea typeface="ＭＳ Ｐゴシック" charset="-128"/>
              <a:cs typeface="ＭＳ Ｐゴシック" charset="-128"/>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66</a:t>
            </a:fld>
            <a:endParaRPr lang="en-US" dirty="0" smtClean="0">
              <a:ea typeface="ＭＳ Ｐゴシック" charset="-128"/>
              <a:cs typeface="ＭＳ Ｐゴシック" charset="-128"/>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67</a:t>
            </a:fld>
            <a:endParaRPr lang="en-US" dirty="0" smtClean="0">
              <a:ea typeface="ＭＳ Ｐゴシック" charset="-128"/>
              <a:cs typeface="ＭＳ Ｐゴシック" charset="-128"/>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The Shading button also shows the latest shading color you chose, making it easy to apply the same color again.</a:t>
            </a:r>
          </a:p>
          <a:p>
            <a:r>
              <a:rPr lang="en-US" sz="1200" dirty="0" smtClean="0"/>
              <a:t>Note that you can also choose diagonal borders from the Border menu. Use a diagonal border to split a cell so you can insert two values in it, one to the left side of the cell and the other to the right on the other side of the diagonal border.</a:t>
            </a:r>
          </a:p>
          <a:p>
            <a:r>
              <a:rPr lang="en-US" sz="1200" b="1" dirty="0" smtClean="0"/>
              <a:t>Take Note: </a:t>
            </a:r>
            <a:r>
              <a:rPr lang="en-US" sz="1200" dirty="0" smtClean="0"/>
              <a:t>To insert two values in a cell, set left alignment and type the first value, then press </a:t>
            </a:r>
            <a:r>
              <a:rPr lang="en-US" sz="1200" b="1" dirty="0" smtClean="0"/>
              <a:t>Ctrl</a:t>
            </a:r>
            <a:r>
              <a:rPr lang="en-US" sz="1200" dirty="0" smtClean="0"/>
              <a:t>+</a:t>
            </a:r>
            <a:r>
              <a:rPr lang="en-US" sz="1200" b="1" dirty="0" smtClean="0"/>
              <a:t>Tab</a:t>
            </a:r>
            <a:r>
              <a:rPr lang="en-US" sz="1200" dirty="0" smtClean="0"/>
              <a:t> or use the spacebar to move to the other half of the cell to type the second value.</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68</a:t>
            </a:fld>
            <a:endParaRPr lang="en-US" dirty="0" smtClean="0">
              <a:ea typeface="ＭＳ Ｐゴシック" charset="-128"/>
              <a:cs typeface="ＭＳ Ｐゴシック" charset="-128"/>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69</a:t>
            </a:fld>
            <a:endParaRPr lang="en-US" dirty="0" smtClean="0">
              <a:ea typeface="ＭＳ Ｐゴシック" charset="-128"/>
              <a:cs typeface="ＭＳ Ｐゴシック"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a:t>
            </a:fld>
            <a:endParaRPr lang="en-US" dirty="0" smtClean="0">
              <a:ea typeface="ＭＳ Ｐゴシック" charset="-128"/>
              <a:cs typeface="ＭＳ Ｐゴシック" charset="-128"/>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70</a:t>
            </a:fld>
            <a:endParaRPr lang="en-US" dirty="0" smtClean="0">
              <a:ea typeface="ＭＳ Ｐゴシック" charset="-128"/>
              <a:cs typeface="ＭＳ Ｐゴシック" charset="-128"/>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71</a:t>
            </a:fld>
            <a:endParaRPr lang="en-US" dirty="0" smtClean="0">
              <a:ea typeface="ＭＳ Ｐゴシック" charset="-128"/>
              <a:cs typeface="ＭＳ Ｐゴシック" charset="-128"/>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72</a:t>
            </a:fld>
            <a:endParaRPr lang="en-US" dirty="0" smtClean="0">
              <a:ea typeface="ＭＳ Ｐゴシック" charset="-128"/>
              <a:cs typeface="ＭＳ Ｐゴシック" charset="-128"/>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73</a:t>
            </a:fld>
            <a:endParaRPr lang="en-US" dirty="0" smtClean="0">
              <a:ea typeface="ＭＳ Ｐゴシック" charset="-128"/>
              <a:cs typeface="ＭＳ Ｐゴシック" charset="-128"/>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74</a:t>
            </a:fld>
            <a:endParaRPr lang="en-US" dirty="0" smtClean="0">
              <a:ea typeface="ＭＳ Ｐゴシック" charset="-128"/>
              <a:cs typeface="ＭＳ Ｐゴシック" charset="-128"/>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75</a:t>
            </a:fld>
            <a:endParaRPr lang="en-US" dirty="0" smtClean="0">
              <a:ea typeface="ＭＳ Ｐゴシック" charset="-128"/>
              <a:cs typeface="ＭＳ Ｐゴシック" charset="-128"/>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76</a:t>
            </a:fld>
            <a:endParaRPr lang="en-US" dirty="0" smtClean="0">
              <a:ea typeface="ＭＳ Ｐゴシック" charset="-128"/>
              <a:cs typeface="ＭＳ Ｐゴシック" charset="-128"/>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77</a:t>
            </a:fld>
            <a:endParaRPr lang="en-US" dirty="0" smtClean="0">
              <a:ea typeface="ＭＳ Ｐゴシック" charset="-128"/>
              <a:cs typeface="ＭＳ Ｐゴシック" charset="-128"/>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78</a:t>
            </a:fld>
            <a:endParaRPr lang="en-US" dirty="0" smtClean="0">
              <a:ea typeface="ＭＳ Ｐゴシック" charset="-128"/>
              <a:cs typeface="ＭＳ Ｐゴシック"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Another Way: </a:t>
            </a:r>
            <a:r>
              <a:rPr lang="en-US" sz="1200" dirty="0" smtClean="0"/>
              <a:t>You can open the Insert Table dialog box by clicking the Table drop-down arrow on the Insert tab and then clicking Insert Table.</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a:t>
            </a:fld>
            <a:endParaRPr lang="en-US" dirty="0" smtClean="0">
              <a:ea typeface="ＭＳ Ｐゴシック" charset="-128"/>
              <a:cs typeface="ＭＳ Ｐゴシック"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a:t>
            </a:fld>
            <a:endParaRPr lang="en-US" dirty="0" smtClean="0">
              <a:ea typeface="ＭＳ Ｐゴシック" charset="-128"/>
              <a:cs typeface="ＭＳ Ｐゴシック"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560A7FE5-1540-4DEE-8F3D-FD5D1915A611}" type="datetimeFigureOut">
              <a:rPr lang="en-US"/>
              <a:pPr>
                <a:defRPr/>
              </a:pPr>
              <a:t>9/1/2011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6D6E24F0-B97B-4F67-9910-249435EF80F0}"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75AE0D6A-C4C7-429D-BFAD-02B61FBBD779}" type="datetimeFigureOut">
              <a:rPr lang="en-US"/>
              <a:pPr>
                <a:defRPr/>
              </a:pPr>
              <a:t>9/1/2011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B57D9CD3-34EE-43B7-8A32-DC089D8AD875}"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6019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57200"/>
            <a:ext cx="6019800" cy="6019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311D92F2-14CB-40CD-8FC9-C83C355EC19A}" type="datetimeFigureOut">
              <a:rPr lang="en-US"/>
              <a:pPr>
                <a:defRPr/>
              </a:pPr>
              <a:t>9/1/2011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46FA4201-4EFC-4F15-9238-607605412DBD}"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144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447800"/>
            <a:ext cx="8229600" cy="5029200"/>
          </a:xfrm>
        </p:spPr>
        <p:txBody>
          <a:bodyPr/>
          <a:lstStyle/>
          <a:p>
            <a:pPr lvl="0"/>
            <a:r>
              <a:rPr lang="en-US" noProof="0" dirty="0" smtClean="0"/>
              <a:t>Click icon to add table</a:t>
            </a:r>
          </a:p>
        </p:txBody>
      </p:sp>
      <p:sp>
        <p:nvSpPr>
          <p:cNvPr id="4" name="Rectangle 4"/>
          <p:cNvSpPr>
            <a:spLocks noGrp="1" noChangeArrowheads="1"/>
          </p:cNvSpPr>
          <p:nvPr>
            <p:ph type="dt" sz="half" idx="10"/>
          </p:nvPr>
        </p:nvSpPr>
        <p:spPr>
          <a:ln/>
        </p:spPr>
        <p:txBody>
          <a:bodyPr/>
          <a:lstStyle>
            <a:lvl1pPr>
              <a:defRPr/>
            </a:lvl1pPr>
          </a:lstStyle>
          <a:p>
            <a:pPr>
              <a:defRPr/>
            </a:pPr>
            <a:fld id="{85A2F9A2-2681-489D-8D88-15BFBF18BB91}" type="datetimeFigureOut">
              <a:rPr lang="en-US"/>
              <a:pPr>
                <a:defRPr/>
              </a:pPr>
              <a:t>9/1/2011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FF7D00B8-6425-474D-8F5E-A3B2A80FF5C6}"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7E468463-6791-4936-B6C0-DCD80232F74D}" type="datetimeFigureOut">
              <a:rPr lang="en-US"/>
              <a:pPr>
                <a:defRPr/>
              </a:pPr>
              <a:t>9/1/2011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B68061AA-D9F5-449F-B8F3-5E4B814C3162}"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93F68023-3EA0-4992-99A3-3D90EA77CBC6}" type="datetimeFigureOut">
              <a:rPr lang="en-US"/>
              <a:pPr>
                <a:defRPr/>
              </a:pPr>
              <a:t>9/1/2011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682E038A-DDC2-41D0-A0EA-1B90D76B7B00}"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478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B393C7A2-DF74-45B7-9365-A23842EAF93A}" type="datetimeFigureOut">
              <a:rPr lang="en-US"/>
              <a:pPr>
                <a:defRPr/>
              </a:pPr>
              <a:t>9/1/2011</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5E3B8CB1-9864-4B0C-B9C4-014E41D94352}"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2F9C73B1-F3F0-4C33-B9F3-6C641CE001AC}" type="datetimeFigureOut">
              <a:rPr lang="en-US"/>
              <a:pPr>
                <a:defRPr/>
              </a:pPr>
              <a:t>9/1/2011</a:t>
            </a:fld>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6"/>
          <p:cNvSpPr>
            <a:spLocks noGrp="1" noChangeArrowheads="1"/>
          </p:cNvSpPr>
          <p:nvPr>
            <p:ph type="sldNum" sz="quarter" idx="12"/>
          </p:nvPr>
        </p:nvSpPr>
        <p:spPr>
          <a:ln/>
        </p:spPr>
        <p:txBody>
          <a:bodyPr/>
          <a:lstStyle>
            <a:lvl1pPr>
              <a:defRPr/>
            </a:lvl1pPr>
          </a:lstStyle>
          <a:p>
            <a:pPr>
              <a:defRPr/>
            </a:pPr>
            <a:fld id="{582F234F-8D55-41ED-A44D-EDCCEAF39F59}"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F67F6692-C048-4EBA-8E61-F9A1E9269DD3}" type="datetimeFigureOut">
              <a:rPr lang="en-US"/>
              <a:pPr>
                <a:defRPr/>
              </a:pPr>
              <a:t>9/1/2011</a:t>
            </a:fld>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9C26971B-25C9-47E5-80F4-C3CBB60D247E}"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D2BC27A2-BE80-4A11-A665-77691B06294E}" type="datetimeFigureOut">
              <a:rPr lang="en-US"/>
              <a:pPr>
                <a:defRPr/>
              </a:pPr>
              <a:t>9/1/2011</a:t>
            </a:fld>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042A8E0D-BDA3-4278-ACBA-F8D4E57BBA27}"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19FC5939-55D2-4346-AAD1-8B182337F7DF}" type="datetimeFigureOut">
              <a:rPr lang="en-US"/>
              <a:pPr>
                <a:defRPr/>
              </a:pPr>
              <a:t>9/1/2011</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A8B7867F-1341-415F-93E1-BC4104DA6369}"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94591D5C-BD2C-440D-B5DD-87E455141190}" type="datetimeFigureOut">
              <a:rPr lang="en-US"/>
              <a:pPr>
                <a:defRPr/>
              </a:pPr>
              <a:t>9/1/2011</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4210D994-A814-4EAE-901C-9B1CA92FC8E6}"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ECDCB"/>
        </a:solidFill>
        <a:effectLst/>
      </p:bgPr>
    </p:bg>
    <p:spTree>
      <p:nvGrpSpPr>
        <p:cNvPr id="1" name=""/>
        <p:cNvGrpSpPr/>
        <p:nvPr/>
      </p:nvGrpSpPr>
      <p:grpSpPr>
        <a:xfrm>
          <a:off x="0" y="0"/>
          <a:ext cx="0" cy="0"/>
          <a:chOff x="0" y="0"/>
          <a:chExt cx="0" cy="0"/>
        </a:xfrm>
      </p:grpSpPr>
      <p:sp>
        <p:nvSpPr>
          <p:cNvPr id="7" name="Rounded Rectangle 6"/>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dirty="0"/>
          </a:p>
        </p:txBody>
      </p:sp>
      <p:sp>
        <p:nvSpPr>
          <p:cNvPr id="9" name="Rounded Rectangle 8"/>
          <p:cNvSpPr/>
          <p:nvPr/>
        </p:nvSpPr>
        <p:spPr>
          <a:xfrm>
            <a:off x="418596" y="435546"/>
            <a:ext cx="8306809" cy="603387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dirty="0"/>
          </a:p>
        </p:txBody>
      </p:sp>
      <p:cxnSp>
        <p:nvCxnSpPr>
          <p:cNvPr id="1030" name="Straight Connector 7"/>
          <p:cNvCxnSpPr>
            <a:cxnSpLocks noChangeShapeType="1"/>
          </p:cNvCxnSpPr>
          <p:nvPr/>
        </p:nvCxnSpPr>
        <p:spPr bwMode="auto">
          <a:xfrm>
            <a:off x="533400" y="1447800"/>
            <a:ext cx="8077200" cy="1588"/>
          </a:xfrm>
          <a:prstGeom prst="line">
            <a:avLst/>
          </a:prstGeom>
          <a:noFill/>
          <a:ln w="57150">
            <a:solidFill>
              <a:srgbClr val="000080"/>
            </a:solidFill>
            <a:round/>
            <a:headEnd/>
            <a:tailEnd/>
          </a:ln>
        </p:spPr>
      </p:cxnSp>
      <p:sp>
        <p:nvSpPr>
          <p:cNvPr id="149506" name="Rectangle 2"/>
          <p:cNvSpPr>
            <a:spLocks noGrp="1" noChangeArrowheads="1"/>
          </p:cNvSpPr>
          <p:nvPr>
            <p:ph type="title"/>
          </p:nvPr>
        </p:nvSpPr>
        <p:spPr bwMode="auto">
          <a:xfrm>
            <a:off x="457200" y="457200"/>
            <a:ext cx="8229600" cy="9144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32" name="Rectangle 3"/>
          <p:cNvSpPr>
            <a:spLocks noGrp="1" noChangeArrowheads="1"/>
          </p:cNvSpPr>
          <p:nvPr>
            <p:ph type="body" idx="1"/>
          </p:nvPr>
        </p:nvSpPr>
        <p:spPr bwMode="auto">
          <a:xfrm>
            <a:off x="457200" y="1447800"/>
            <a:ext cx="8229600" cy="5029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950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400">
                <a:ea typeface="+mn-ea"/>
                <a:cs typeface="+mn-cs"/>
              </a:defRPr>
            </a:lvl1pPr>
          </a:lstStyle>
          <a:p>
            <a:pPr>
              <a:defRPr/>
            </a:pPr>
            <a:fld id="{D70529FF-6A4C-4583-8698-85B45217EEC7}" type="datetimeFigureOut">
              <a:rPr lang="en-US"/>
              <a:pPr>
                <a:defRPr/>
              </a:pPr>
              <a:t>9/1/2011</a:t>
            </a:fld>
            <a:endParaRPr lang="en-US" dirty="0"/>
          </a:p>
        </p:txBody>
      </p:sp>
      <p:sp>
        <p:nvSpPr>
          <p:cNvPr id="14950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ea typeface="+mn-ea"/>
                <a:cs typeface="+mn-cs"/>
              </a:defRPr>
            </a:lvl1pPr>
          </a:lstStyle>
          <a:p>
            <a:pPr>
              <a:defRPr/>
            </a:pPr>
            <a:endParaRPr lang="en-US" dirty="0"/>
          </a:p>
        </p:txBody>
      </p:sp>
      <p:sp>
        <p:nvSpPr>
          <p:cNvPr id="14951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ea typeface="+mn-ea"/>
                <a:cs typeface="+mn-cs"/>
              </a:defRPr>
            </a:lvl1pPr>
          </a:lstStyle>
          <a:p>
            <a:pPr>
              <a:defRPr/>
            </a:pPr>
            <a:fld id="{82A9F5A3-6675-4BB0-882C-C79FCC76E21F}"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4062" r:id="rId1"/>
    <p:sldLayoutId id="2147484061" r:id="rId2"/>
    <p:sldLayoutId id="2147484060" r:id="rId3"/>
    <p:sldLayoutId id="2147484059" r:id="rId4"/>
    <p:sldLayoutId id="2147484058" r:id="rId5"/>
    <p:sldLayoutId id="2147484057" r:id="rId6"/>
    <p:sldLayoutId id="2147484056" r:id="rId7"/>
    <p:sldLayoutId id="2147484055" r:id="rId8"/>
    <p:sldLayoutId id="2147484054" r:id="rId9"/>
    <p:sldLayoutId id="2147484053" r:id="rId10"/>
    <p:sldLayoutId id="2147484052" r:id="rId11"/>
    <p:sldLayoutId id="2147484051" r:id="rId12"/>
  </p:sldLayoutIdLst>
  <p:txStyles>
    <p:titleStyle>
      <a:lvl1pPr algn="l" rtl="0" fontAlgn="base">
        <a:spcBef>
          <a:spcPct val="0"/>
        </a:spcBef>
        <a:spcAft>
          <a:spcPct val="0"/>
        </a:spcAft>
        <a:defRPr sz="3200">
          <a:solidFill>
            <a:srgbClr val="0000CC"/>
          </a:solidFill>
          <a:effectLst>
            <a:outerShdw blurRad="38100" dist="38100" dir="2700000" algn="tl">
              <a:srgbClr val="000000"/>
            </a:outerShdw>
          </a:effectLst>
          <a:latin typeface="+mj-lt"/>
          <a:ea typeface="ＭＳ Ｐゴシック" charset="-128"/>
          <a:cs typeface="ＭＳ Ｐゴシック" charset="-128"/>
        </a:defRPr>
      </a:lvl1pPr>
      <a:lvl2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2pPr>
      <a:lvl3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3pPr>
      <a:lvl4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4pPr>
      <a:lvl5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5pPr>
      <a:lvl6pPr marL="4572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6pPr>
      <a:lvl7pPr marL="9144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7pPr>
      <a:lvl8pPr marL="13716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8pPr>
      <a:lvl9pPr marL="18288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9pPr>
    </p:titleStyle>
    <p:bodyStyle>
      <a:lvl1pPr marL="342900" indent="-342900" algn="l" rtl="0" fontAlgn="base">
        <a:spcBef>
          <a:spcPct val="20000"/>
        </a:spcBef>
        <a:spcAft>
          <a:spcPct val="0"/>
        </a:spcAft>
        <a:buClr>
          <a:srgbClr val="0000CC"/>
        </a:buClr>
        <a:buChar char="•"/>
        <a:defRPr sz="3200">
          <a:solidFill>
            <a:schemeClr val="tx1"/>
          </a:solidFill>
          <a:latin typeface="+mn-lt"/>
          <a:ea typeface="ＭＳ Ｐゴシック" charset="-128"/>
          <a:cs typeface="ＭＳ Ｐゴシック" charset="-128"/>
        </a:defRPr>
      </a:lvl1pPr>
      <a:lvl2pPr marL="742950" indent="-285750" algn="l" rtl="0" fontAlgn="base">
        <a:spcBef>
          <a:spcPct val="20000"/>
        </a:spcBef>
        <a:spcAft>
          <a:spcPct val="0"/>
        </a:spcAft>
        <a:buClr>
          <a:srgbClr val="0000CC"/>
        </a:buClr>
        <a:buChar char="–"/>
        <a:defRPr sz="3000">
          <a:solidFill>
            <a:schemeClr val="tx1"/>
          </a:solidFill>
          <a:latin typeface="+mn-lt"/>
          <a:ea typeface="ＭＳ Ｐゴシック" charset="-128"/>
        </a:defRPr>
      </a:lvl2pPr>
      <a:lvl3pPr marL="1143000" indent="-228600" algn="l" rtl="0" fontAlgn="base">
        <a:spcBef>
          <a:spcPct val="20000"/>
        </a:spcBef>
        <a:spcAft>
          <a:spcPct val="0"/>
        </a:spcAft>
        <a:buClr>
          <a:schemeClr val="tx1"/>
        </a:buClr>
        <a:buChar char="•"/>
        <a:defRPr sz="2800">
          <a:solidFill>
            <a:schemeClr val="tx1"/>
          </a:solidFill>
          <a:latin typeface="+mn-lt"/>
          <a:ea typeface="ＭＳ Ｐゴシック" charset="-128"/>
        </a:defRPr>
      </a:lvl3pPr>
      <a:lvl4pPr marL="1600200" indent="-228600" algn="l" rtl="0" fontAlgn="base">
        <a:spcBef>
          <a:spcPct val="20000"/>
        </a:spcBef>
        <a:spcAft>
          <a:spcPct val="0"/>
        </a:spcAft>
        <a:buChar char="–"/>
        <a:defRPr sz="2000" b="1">
          <a:solidFill>
            <a:schemeClr val="tx1"/>
          </a:solidFill>
          <a:latin typeface="+mn-lt"/>
          <a:ea typeface="ＭＳ Ｐゴシック" charset="-128"/>
        </a:defRPr>
      </a:lvl4pPr>
      <a:lvl5pPr marL="2057400" indent="-228600" algn="l" rtl="0" fontAlgn="base">
        <a:spcBef>
          <a:spcPct val="20000"/>
        </a:spcBef>
        <a:spcAft>
          <a:spcPct val="0"/>
        </a:spcAft>
        <a:buChar char="»"/>
        <a:defRPr sz="2000" b="1">
          <a:solidFill>
            <a:schemeClr val="tx1"/>
          </a:solidFill>
          <a:latin typeface="+mn-lt"/>
          <a:ea typeface="ＭＳ Ｐゴシック" charset="-128"/>
        </a:defRPr>
      </a:lvl5pPr>
      <a:lvl6pPr marL="2514600" indent="-228600" algn="l" rtl="0" eaLnBrk="1" fontAlgn="base" hangingPunct="1">
        <a:spcBef>
          <a:spcPct val="20000"/>
        </a:spcBef>
        <a:spcAft>
          <a:spcPct val="0"/>
        </a:spcAft>
        <a:buChar char="»"/>
        <a:defRPr sz="2000" b="1">
          <a:solidFill>
            <a:schemeClr val="tx1"/>
          </a:solidFill>
          <a:latin typeface="+mn-lt"/>
        </a:defRPr>
      </a:lvl6pPr>
      <a:lvl7pPr marL="2971800" indent="-228600" algn="l" rtl="0" eaLnBrk="1" fontAlgn="base" hangingPunct="1">
        <a:spcBef>
          <a:spcPct val="20000"/>
        </a:spcBef>
        <a:spcAft>
          <a:spcPct val="0"/>
        </a:spcAft>
        <a:buChar char="»"/>
        <a:defRPr sz="2000" b="1">
          <a:solidFill>
            <a:schemeClr val="tx1"/>
          </a:solidFill>
          <a:latin typeface="+mn-lt"/>
        </a:defRPr>
      </a:lvl7pPr>
      <a:lvl8pPr marL="3429000" indent="-228600" algn="l" rtl="0" eaLnBrk="1" fontAlgn="base" hangingPunct="1">
        <a:spcBef>
          <a:spcPct val="20000"/>
        </a:spcBef>
        <a:spcAft>
          <a:spcPct val="0"/>
        </a:spcAft>
        <a:buChar char="»"/>
        <a:defRPr sz="2000" b="1">
          <a:solidFill>
            <a:schemeClr val="tx1"/>
          </a:solidFill>
          <a:latin typeface="+mn-lt"/>
        </a:defRPr>
      </a:lvl8pPr>
      <a:lvl9pPr marL="3886200" indent="-228600" algn="l" rtl="0" eaLnBrk="1" fontAlgn="base" hangingPunct="1">
        <a:spcBef>
          <a:spcPct val="20000"/>
        </a:spcBef>
        <a:spcAft>
          <a:spcPct val="0"/>
        </a:spcAft>
        <a:buChar char="»"/>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5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ounded Rectangle 6"/>
          <p:cNvSpPr/>
          <p:nvPr/>
        </p:nvSpPr>
        <p:spPr>
          <a:xfrm>
            <a:off x="304800" y="1452563"/>
            <a:ext cx="8532813" cy="3043237"/>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dirty="0"/>
          </a:p>
        </p:txBody>
      </p:sp>
      <p:sp>
        <p:nvSpPr>
          <p:cNvPr id="9" name="Rounded Rectangle 8"/>
          <p:cNvSpPr/>
          <p:nvPr/>
        </p:nvSpPr>
        <p:spPr>
          <a:xfrm>
            <a:off x="418596" y="1528074"/>
            <a:ext cx="8306809" cy="2889482"/>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dirty="0"/>
          </a:p>
        </p:txBody>
      </p:sp>
      <p:sp>
        <p:nvSpPr>
          <p:cNvPr id="2" name="Title 1"/>
          <p:cNvSpPr>
            <a:spLocks noGrp="1"/>
          </p:cNvSpPr>
          <p:nvPr>
            <p:ph type="ctrTitle" idx="4294967295"/>
          </p:nvPr>
        </p:nvSpPr>
        <p:spPr>
          <a:xfrm>
            <a:off x="0" y="2286000"/>
            <a:ext cx="8534400" cy="898525"/>
          </a:xfrm>
        </p:spPr>
        <p:txBody>
          <a:bodyPr lIns="45720" rIns="45720">
            <a:normAutofit/>
          </a:bodyPr>
          <a:lstStyle/>
          <a:p>
            <a:pPr algn="r">
              <a:defRPr/>
            </a:pPr>
            <a:r>
              <a:rPr lang="en-US" sz="4200" dirty="0" smtClean="0">
                <a:ea typeface="+mj-ea"/>
                <a:cs typeface="+mj-cs"/>
              </a:rPr>
              <a:t>Adding Tables to Slides</a:t>
            </a:r>
          </a:p>
        </p:txBody>
      </p:sp>
      <p:sp>
        <p:nvSpPr>
          <p:cNvPr id="15366" name="Subtitle 2"/>
          <p:cNvSpPr>
            <a:spLocks noGrp="1"/>
          </p:cNvSpPr>
          <p:nvPr>
            <p:ph type="body" idx="1"/>
          </p:nvPr>
        </p:nvSpPr>
        <p:spPr>
          <a:xfrm>
            <a:off x="304800" y="3124200"/>
            <a:ext cx="8183563" cy="1066800"/>
          </a:xfrm>
        </p:spPr>
        <p:txBody>
          <a:bodyPr lIns="182880" tIns="0"/>
          <a:lstStyle/>
          <a:p>
            <a:pPr marL="36513" indent="0" algn="r">
              <a:spcBef>
                <a:spcPct val="0"/>
              </a:spcBef>
              <a:buFontTx/>
              <a:buNone/>
            </a:pPr>
            <a:r>
              <a:rPr lang="en-US" sz="2800" dirty="0" smtClean="0"/>
              <a:t>Lesson 5</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 Table</a:t>
            </a:r>
            <a:endParaRPr lang="en-US" dirty="0" smtClean="0">
              <a:ea typeface="+mj-ea"/>
              <a:cs typeface="+mj-cs"/>
            </a:endParaRPr>
          </a:p>
        </p:txBody>
      </p:sp>
      <p:sp>
        <p:nvSpPr>
          <p:cNvPr id="21506" name="Rectangle 3"/>
          <p:cNvSpPr>
            <a:spLocks noGrp="1" noChangeArrowheads="1"/>
          </p:cNvSpPr>
          <p:nvPr>
            <p:ph type="body" idx="1"/>
          </p:nvPr>
        </p:nvSpPr>
        <p:spPr>
          <a:xfrm>
            <a:off x="457200" y="4293096"/>
            <a:ext cx="8229600" cy="2183904"/>
          </a:xfrm>
        </p:spPr>
        <p:txBody>
          <a:bodyPr/>
          <a:lstStyle/>
          <a:p>
            <a:pPr marL="457200" indent="-457200">
              <a:buFont typeface="+mj-lt"/>
              <a:buAutoNum type="arabicPeriod" startAt="9"/>
            </a:pPr>
            <a:r>
              <a:rPr lang="en-US" sz="2400" dirty="0" smtClean="0"/>
              <a:t>Insert </a:t>
            </a:r>
            <a:r>
              <a:rPr lang="en-US" sz="2400" dirty="0"/>
              <a:t>a new slide with the </a:t>
            </a:r>
            <a:r>
              <a:rPr lang="en-US" sz="2400" b="1" dirty="0"/>
              <a:t>Title and Content</a:t>
            </a:r>
            <a:r>
              <a:rPr lang="en-US" sz="2400" dirty="0"/>
              <a:t> layout at the end of the presentation, and click to display the new slide.</a:t>
            </a:r>
          </a:p>
          <a:p>
            <a:pPr marL="457200" indent="-457200">
              <a:buFont typeface="+mj-lt"/>
              <a:buAutoNum type="arabicPeriod" startAt="9"/>
            </a:pPr>
            <a:r>
              <a:rPr lang="en-US" sz="2400" b="1" dirty="0" smtClean="0"/>
              <a:t> </a:t>
            </a:r>
            <a:r>
              <a:rPr lang="en-US" sz="2400" dirty="0" smtClean="0"/>
              <a:t>On </a:t>
            </a:r>
            <a:r>
              <a:rPr lang="en-US" sz="2400" dirty="0"/>
              <a:t>the Insert tab, click </a:t>
            </a:r>
            <a:r>
              <a:rPr lang="en-US" sz="2400" b="1" dirty="0"/>
              <a:t>Table</a:t>
            </a:r>
            <a:r>
              <a:rPr lang="en-US" sz="2400" dirty="0"/>
              <a:t> to produce the Table menu and grid. </a:t>
            </a:r>
          </a:p>
        </p:txBody>
      </p:sp>
      <p:pic>
        <p:nvPicPr>
          <p:cNvPr id="2" name="Picture 1" descr="05.04.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403648" y="1628800"/>
            <a:ext cx="6165552" cy="2501840"/>
          </a:xfrm>
          <a:prstGeom prst="rect">
            <a:avLst/>
          </a:prstGeom>
        </p:spPr>
      </p:pic>
    </p:spTree>
    <p:extLst>
      <p:ext uri="{BB962C8B-B14F-4D97-AF65-F5344CB8AC3E}">
        <p14:creationId xmlns:p14="http://schemas.microsoft.com/office/powerpoint/2010/main" xmlns="" val="14966926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 Table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1"/>
            </a:pPr>
            <a:r>
              <a:rPr lang="en-US" sz="2400" b="1" dirty="0" smtClean="0"/>
              <a:t> </a:t>
            </a:r>
            <a:r>
              <a:rPr lang="en-US" sz="2400" dirty="0" smtClean="0"/>
              <a:t>Drag </a:t>
            </a:r>
            <a:r>
              <a:rPr lang="en-US" sz="2400" dirty="0"/>
              <a:t>across the </a:t>
            </a:r>
            <a:r>
              <a:rPr lang="en-US" sz="2400" dirty="0" smtClean="0"/>
              <a:t/>
            </a:r>
            <a:br>
              <a:rPr lang="en-US" sz="2400" dirty="0" smtClean="0"/>
            </a:br>
            <a:r>
              <a:rPr lang="en-US" sz="2400" dirty="0" smtClean="0"/>
              <a:t>grid </a:t>
            </a:r>
            <a:r>
              <a:rPr lang="en-US" sz="2400" dirty="0"/>
              <a:t>to </a:t>
            </a:r>
            <a:r>
              <a:rPr lang="en-US" sz="2400" b="1" dirty="0"/>
              <a:t>select a 5×5 </a:t>
            </a:r>
            <a:r>
              <a:rPr lang="en-US" sz="2400" b="1" dirty="0" smtClean="0"/>
              <a:t/>
            </a:r>
            <a:br>
              <a:rPr lang="en-US" sz="2400" b="1" dirty="0" smtClean="0"/>
            </a:br>
            <a:r>
              <a:rPr lang="en-US" sz="2400" b="1" dirty="0" smtClean="0"/>
              <a:t>block</a:t>
            </a:r>
            <a:r>
              <a:rPr lang="en-US" sz="2400" dirty="0"/>
              <a:t>, as </a:t>
            </a:r>
            <a:r>
              <a:rPr lang="en-US" sz="2400" dirty="0" smtClean="0"/>
              <a:t>at right, </a:t>
            </a:r>
            <a:br>
              <a:rPr lang="en-US" sz="2400" dirty="0" smtClean="0"/>
            </a:br>
            <a:r>
              <a:rPr lang="en-US" sz="2400" dirty="0" smtClean="0"/>
              <a:t>and </a:t>
            </a:r>
            <a:r>
              <a:rPr lang="en-US" sz="2400" dirty="0"/>
              <a:t>then release </a:t>
            </a:r>
            <a:r>
              <a:rPr lang="en-US" sz="2400" dirty="0" smtClean="0"/>
              <a:t/>
            </a:r>
            <a:br>
              <a:rPr lang="en-US" sz="2400" dirty="0" smtClean="0"/>
            </a:br>
            <a:r>
              <a:rPr lang="en-US" sz="2400" dirty="0" smtClean="0"/>
              <a:t>the </a:t>
            </a:r>
            <a:r>
              <a:rPr lang="en-US" sz="2400" dirty="0"/>
              <a:t>mouse button </a:t>
            </a:r>
            <a:r>
              <a:rPr lang="en-US" sz="2400" dirty="0" smtClean="0"/>
              <a:t/>
            </a:r>
            <a:br>
              <a:rPr lang="en-US" sz="2400" dirty="0" smtClean="0"/>
            </a:br>
            <a:r>
              <a:rPr lang="en-US" sz="2400" dirty="0" smtClean="0"/>
              <a:t>to </a:t>
            </a:r>
            <a:r>
              <a:rPr lang="en-US" sz="2400" dirty="0"/>
              <a:t>create the table. </a:t>
            </a:r>
          </a:p>
          <a:p>
            <a:pPr marL="457200" indent="-457200">
              <a:buFont typeface="+mj-lt"/>
              <a:buAutoNum type="arabicPeriod" startAt="11"/>
            </a:pPr>
            <a:r>
              <a:rPr lang="en-US" sz="2400" b="1" dirty="0" smtClean="0"/>
              <a:t> </a:t>
            </a:r>
            <a:r>
              <a:rPr lang="en-US" sz="2400" dirty="0" smtClean="0"/>
              <a:t>Delete </a:t>
            </a:r>
            <a:r>
              <a:rPr lang="en-US" sz="2400" dirty="0"/>
              <a:t>the new </a:t>
            </a:r>
            <a:r>
              <a:rPr lang="en-US" sz="2400" dirty="0" smtClean="0"/>
              <a:t/>
            </a:r>
            <a:br>
              <a:rPr lang="en-US" sz="2400" dirty="0" smtClean="0"/>
            </a:br>
            <a:r>
              <a:rPr lang="en-US" sz="2400" dirty="0" smtClean="0"/>
              <a:t>slide </a:t>
            </a:r>
            <a:r>
              <a:rPr lang="en-US" sz="2400" dirty="0"/>
              <a:t>on which you </a:t>
            </a:r>
            <a:r>
              <a:rPr lang="en-US" sz="2400" dirty="0" smtClean="0"/>
              <a:t/>
            </a:r>
            <a:br>
              <a:rPr lang="en-US" sz="2400" dirty="0" smtClean="0"/>
            </a:br>
            <a:r>
              <a:rPr lang="en-US" sz="2400" dirty="0" smtClean="0"/>
              <a:t>just </a:t>
            </a:r>
            <a:r>
              <a:rPr lang="en-US" sz="2400" dirty="0"/>
              <a:t>created the table.</a:t>
            </a:r>
          </a:p>
          <a:p>
            <a:pPr marL="457200" indent="-457200">
              <a:buFont typeface="+mj-lt"/>
              <a:buAutoNum type="arabicPeriod" startAt="11"/>
            </a:pPr>
            <a:r>
              <a:rPr lang="en-US" sz="2400" b="1" dirty="0" smtClean="0"/>
              <a:t> SAVE</a:t>
            </a:r>
            <a:r>
              <a:rPr lang="en-US" sz="2400" dirty="0" smtClean="0"/>
              <a:t> </a:t>
            </a:r>
            <a:r>
              <a:rPr lang="en-US" sz="2400" dirty="0"/>
              <a:t>the presentation.</a:t>
            </a:r>
          </a:p>
          <a:p>
            <a:r>
              <a:rPr lang="en-US" sz="2400" b="1" dirty="0"/>
              <a:t>LEAVE </a:t>
            </a:r>
            <a:r>
              <a:rPr lang="en-US" sz="2400" dirty="0"/>
              <a:t>the presentation open to use in the next exercise.</a:t>
            </a:r>
          </a:p>
          <a:p>
            <a:endParaRPr lang="en-US" sz="2400" dirty="0"/>
          </a:p>
          <a:p>
            <a:endParaRPr lang="en-US" sz="2400" dirty="0"/>
          </a:p>
          <a:p>
            <a:endParaRPr lang="en-US" sz="2400" dirty="0"/>
          </a:p>
          <a:p>
            <a:endParaRPr lang="en-US" sz="2400" dirty="0"/>
          </a:p>
          <a:p>
            <a:endParaRPr lang="en-US" sz="2400" dirty="0"/>
          </a:p>
          <a:p>
            <a:endParaRPr lang="en-US" sz="2400" dirty="0"/>
          </a:p>
        </p:txBody>
      </p:sp>
      <p:pic>
        <p:nvPicPr>
          <p:cNvPr id="2" name="Picture 1" descr="05.05.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705552" y="1628800"/>
            <a:ext cx="4754880" cy="3060204"/>
          </a:xfrm>
          <a:prstGeom prst="rect">
            <a:avLst/>
          </a:prstGeom>
        </p:spPr>
      </p:pic>
    </p:spTree>
    <p:extLst>
      <p:ext uri="{BB962C8B-B14F-4D97-AF65-F5344CB8AC3E}">
        <p14:creationId xmlns:p14="http://schemas.microsoft.com/office/powerpoint/2010/main" xmlns="" val="11587967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 Table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By default, PowerPoint sizes a new table to fill the width of the content placeholder. If you have only a few columns, you may find the table a little too spacious. You will learn later in this lesson how to adjust column widths and row heights to more closely fit the data you have entered. </a:t>
            </a:r>
          </a:p>
          <a:p>
            <a:r>
              <a:rPr lang="en-US" sz="2400" dirty="0"/>
              <a:t>If you need to reposition a table on a slide, you can do so by simply dragging its outer frame, as with any other object on a slide. You can resize a table overall by positioning the mouse pointer over one of the corners of its frame, so the mouse pointer becomes a double-headed arrow, and then dragging in or out; this changes the sizes of all rows and columns proportionally.</a:t>
            </a:r>
          </a:p>
          <a:p>
            <a:endParaRPr lang="en-US" sz="2400" dirty="0"/>
          </a:p>
          <a:p>
            <a:endParaRPr lang="en-US" sz="2400" dirty="0"/>
          </a:p>
        </p:txBody>
      </p:sp>
    </p:spTree>
    <p:extLst>
      <p:ext uri="{BB962C8B-B14F-4D97-AF65-F5344CB8AC3E}">
        <p14:creationId xmlns:p14="http://schemas.microsoft.com/office/powerpoint/2010/main" xmlns="" val="10813574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Drawing a Table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Drawing </a:t>
            </a:r>
            <a:r>
              <a:rPr lang="en-US" sz="2400" dirty="0"/>
              <a:t>a table enables you to create a table with different row and column sizes, and with different numbers of rows per column (or columns per row)</a:t>
            </a:r>
            <a:r>
              <a:rPr lang="en-US" sz="2400" dirty="0" smtClean="0"/>
              <a:t>.</a:t>
            </a:r>
          </a:p>
          <a:p>
            <a:r>
              <a:rPr lang="en-US" sz="2400" dirty="0" smtClean="0"/>
              <a:t> </a:t>
            </a:r>
            <a:r>
              <a:rPr lang="en-US" sz="2400" dirty="0"/>
              <a:t>In this exercise, you will draw a table</a:t>
            </a:r>
            <a:r>
              <a:rPr lang="en-US" sz="2400" dirty="0" smtClean="0"/>
              <a:t>.</a:t>
            </a:r>
            <a:endParaRPr lang="en-US" sz="2400" dirty="0"/>
          </a:p>
        </p:txBody>
      </p:sp>
    </p:spTree>
    <p:extLst>
      <p:ext uri="{BB962C8B-B14F-4D97-AF65-F5344CB8AC3E}">
        <p14:creationId xmlns:p14="http://schemas.microsoft.com/office/powerpoint/2010/main" xmlns="" val="40434132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Draw a Table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 </a:t>
            </a:r>
            <a:r>
              <a:rPr lang="en-US" sz="2400" dirty="0"/>
              <a:t>the </a:t>
            </a:r>
            <a:r>
              <a:rPr lang="en-US" sz="2400" b="1" i="1" dirty="0"/>
              <a:t>ATMs Final</a:t>
            </a:r>
            <a:r>
              <a:rPr lang="en-US" sz="2400" dirty="0"/>
              <a:t> presentation that is still open from the previous exercise.</a:t>
            </a:r>
          </a:p>
          <a:p>
            <a:pPr marL="457200" indent="-457200">
              <a:buFont typeface="+mj-lt"/>
              <a:buAutoNum type="arabicPeriod"/>
            </a:pPr>
            <a:r>
              <a:rPr lang="en-US" sz="2400" dirty="0" smtClean="0"/>
              <a:t>Insert </a:t>
            </a:r>
            <a:r>
              <a:rPr lang="en-US" sz="2400" dirty="0"/>
              <a:t>a new slide at the end of the presentation with the </a:t>
            </a:r>
            <a:r>
              <a:rPr lang="en-US" sz="2400" b="1" dirty="0"/>
              <a:t>Title Only</a:t>
            </a:r>
            <a:r>
              <a:rPr lang="en-US" sz="2400" dirty="0"/>
              <a:t> layout.</a:t>
            </a:r>
          </a:p>
          <a:p>
            <a:pPr marL="457200" indent="-457200">
              <a:buFont typeface="+mj-lt"/>
              <a:buAutoNum type="arabicPeriod"/>
            </a:pPr>
            <a:r>
              <a:rPr lang="en-US" sz="2400" dirty="0" smtClean="0"/>
              <a:t>On </a:t>
            </a:r>
            <a:r>
              <a:rPr lang="en-US" sz="2400" dirty="0"/>
              <a:t>the </a:t>
            </a:r>
            <a:r>
              <a:rPr lang="en-US" sz="2400" b="1" dirty="0"/>
              <a:t>Insert</a:t>
            </a:r>
            <a:r>
              <a:rPr lang="en-US" sz="2400" dirty="0"/>
              <a:t> tab, click </a:t>
            </a:r>
            <a:r>
              <a:rPr lang="en-US" sz="2400" b="1" dirty="0"/>
              <a:t>Table</a:t>
            </a:r>
            <a:r>
              <a:rPr lang="en-US" sz="2400" dirty="0"/>
              <a:t> to open the Table menu, and click </a:t>
            </a:r>
            <a:r>
              <a:rPr lang="en-US" sz="2400" b="1" dirty="0"/>
              <a:t>Draw Table</a:t>
            </a:r>
            <a:r>
              <a:rPr lang="en-US" sz="2400" dirty="0"/>
              <a:t>. The mouse pointer changes to a pencil.</a:t>
            </a:r>
          </a:p>
          <a:p>
            <a:pPr marL="457200" indent="-457200">
              <a:buFont typeface="+mj-lt"/>
              <a:buAutoNum type="arabicPeriod"/>
            </a:pPr>
            <a:r>
              <a:rPr lang="en-US" sz="2400" dirty="0" smtClean="0"/>
              <a:t>Click </a:t>
            </a:r>
            <a:r>
              <a:rPr lang="en-US" sz="2400" dirty="0"/>
              <a:t>and drag the mouse pointer to draw a frame approximately 3” high and the same width as the slide’s title placeholder box. </a:t>
            </a:r>
          </a:p>
          <a:p>
            <a:pPr marL="0" indent="0">
              <a:buNone/>
            </a:pPr>
            <a:r>
              <a:rPr lang="en-US" sz="2400" dirty="0" smtClean="0"/>
              <a:t>When </a:t>
            </a:r>
            <a:r>
              <a:rPr lang="en-US" sz="2400" dirty="0"/>
              <a:t>you release the mouse button, the new table appears (which has only one big cell), and the </a:t>
            </a:r>
            <a:r>
              <a:rPr lang="en-US" sz="2400" b="1" dirty="0"/>
              <a:t>Table Tools Design</a:t>
            </a:r>
            <a:r>
              <a:rPr lang="en-US" sz="2400" dirty="0"/>
              <a:t> tab is displayed. See </a:t>
            </a:r>
            <a:r>
              <a:rPr lang="en-US" sz="2400" dirty="0" smtClean="0"/>
              <a:t>next slide.</a:t>
            </a:r>
            <a:endParaRPr lang="en-US" sz="2400" dirty="0"/>
          </a:p>
        </p:txBody>
      </p:sp>
    </p:spTree>
    <p:extLst>
      <p:ext uri="{BB962C8B-B14F-4D97-AF65-F5344CB8AC3E}">
        <p14:creationId xmlns:p14="http://schemas.microsoft.com/office/powerpoint/2010/main" xmlns="" val="20073405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Draw a Table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On </a:t>
            </a:r>
            <a:r>
              <a:rPr lang="en-US" sz="2400" dirty="0"/>
              <a:t>the </a:t>
            </a:r>
            <a:r>
              <a:rPr lang="en-US" sz="2400" b="1" dirty="0"/>
              <a:t>Table Tools Design</a:t>
            </a:r>
            <a:r>
              <a:rPr lang="en-US" sz="2400" dirty="0"/>
              <a:t> </a:t>
            </a:r>
            <a:r>
              <a:rPr lang="en-US" sz="2400" dirty="0" smtClean="0"/>
              <a:t/>
            </a:r>
            <a:br>
              <a:rPr lang="en-US" sz="2400" dirty="0" smtClean="0"/>
            </a:br>
            <a:r>
              <a:rPr lang="en-US" sz="2400" dirty="0" smtClean="0"/>
              <a:t>tab</a:t>
            </a:r>
            <a:r>
              <a:rPr lang="en-US" sz="2400" dirty="0"/>
              <a:t>, click </a:t>
            </a:r>
            <a:r>
              <a:rPr lang="en-US" sz="2400" b="1" dirty="0"/>
              <a:t>Draw Table</a:t>
            </a:r>
            <a:r>
              <a:rPr lang="en-US" sz="2400" dirty="0"/>
              <a:t> in the </a:t>
            </a:r>
            <a:r>
              <a:rPr lang="en-US" sz="2400" dirty="0" smtClean="0"/>
              <a:t/>
            </a:r>
            <a:br>
              <a:rPr lang="en-US" sz="2400" dirty="0" smtClean="0"/>
            </a:br>
            <a:r>
              <a:rPr lang="en-US" sz="2400" dirty="0" smtClean="0"/>
              <a:t>Draw </a:t>
            </a:r>
            <a:r>
              <a:rPr lang="en-US" sz="2400" dirty="0"/>
              <a:t>Borders command </a:t>
            </a:r>
            <a:r>
              <a:rPr lang="en-US" sz="2400" dirty="0" smtClean="0"/>
              <a:t/>
            </a:r>
            <a:br>
              <a:rPr lang="en-US" sz="2400" dirty="0" smtClean="0"/>
            </a:br>
            <a:r>
              <a:rPr lang="en-US" sz="2400" dirty="0" smtClean="0"/>
              <a:t>group</a:t>
            </a:r>
            <a:r>
              <a:rPr lang="en-US" sz="2400" dirty="0"/>
              <a:t>. The mouse pointer </a:t>
            </a:r>
            <a:r>
              <a:rPr lang="en-US" sz="2400" dirty="0" smtClean="0"/>
              <a:t/>
            </a:r>
            <a:br>
              <a:rPr lang="en-US" sz="2400" dirty="0" smtClean="0"/>
            </a:br>
            <a:r>
              <a:rPr lang="en-US" sz="2400" dirty="0" smtClean="0"/>
              <a:t>becomes </a:t>
            </a:r>
            <a:r>
              <a:rPr lang="en-US" sz="2400" dirty="0"/>
              <a:t>a pencil again.</a:t>
            </a:r>
          </a:p>
          <a:p>
            <a:pPr marL="457200" indent="-457200">
              <a:buFont typeface="+mj-lt"/>
              <a:buAutoNum type="arabicPeriod" startAt="4"/>
            </a:pPr>
            <a:r>
              <a:rPr lang="en-US" sz="2400" dirty="0" smtClean="0"/>
              <a:t>Click </a:t>
            </a:r>
            <a:r>
              <a:rPr lang="en-US" sz="2400" dirty="0"/>
              <a:t>and drag to draw a </a:t>
            </a:r>
            <a:r>
              <a:rPr lang="en-US" sz="2400" dirty="0" smtClean="0"/>
              <a:t/>
            </a:r>
            <a:br>
              <a:rPr lang="en-US" sz="2400" dirty="0" smtClean="0"/>
            </a:br>
            <a:r>
              <a:rPr lang="en-US" sz="2400" dirty="0" smtClean="0"/>
              <a:t>horizontal </a:t>
            </a:r>
            <a:r>
              <a:rPr lang="en-US" sz="2400" dirty="0"/>
              <a:t>line that divides </a:t>
            </a:r>
            <a:r>
              <a:rPr lang="en-US" sz="2400" dirty="0" smtClean="0"/>
              <a:t/>
            </a:r>
            <a:br>
              <a:rPr lang="en-US" sz="2400" dirty="0" smtClean="0"/>
            </a:br>
            <a:r>
              <a:rPr lang="en-US" sz="2400" dirty="0" smtClean="0"/>
              <a:t>the </a:t>
            </a:r>
            <a:r>
              <a:rPr lang="en-US" sz="2400" dirty="0"/>
              <a:t>table in half horizontally. </a:t>
            </a:r>
            <a:r>
              <a:rPr lang="en-US" sz="2400" dirty="0" smtClean="0"/>
              <a:t/>
            </a:r>
            <a:br>
              <a:rPr lang="en-US" sz="2400" dirty="0" smtClean="0"/>
            </a:br>
            <a:r>
              <a:rPr lang="en-US" sz="2400" dirty="0" smtClean="0"/>
              <a:t>A </a:t>
            </a:r>
            <a:r>
              <a:rPr lang="en-US" sz="2400" dirty="0"/>
              <a:t>dotted horizontal line appears</a:t>
            </a:r>
            <a:r>
              <a:rPr lang="en-US" sz="2400" dirty="0" smtClean="0"/>
              <a:t>. Release </a:t>
            </a:r>
            <a:r>
              <a:rPr lang="en-US" sz="2400" dirty="0"/>
              <a:t>the mouse button to accept it.</a:t>
            </a:r>
          </a:p>
          <a:p>
            <a:pPr marL="0" indent="0">
              <a:buNone/>
            </a:pPr>
            <a:r>
              <a:rPr lang="en-US" sz="2400" dirty="0" smtClean="0"/>
              <a:t>The </a:t>
            </a:r>
            <a:r>
              <a:rPr lang="en-US" sz="2400" dirty="0"/>
              <a:t>drawing pencil mouse pointer should stay on; if it turns itself off, click the Draw Table button again to re-enable it</a:t>
            </a:r>
            <a:r>
              <a:rPr lang="en-US" sz="2400" dirty="0" smtClean="0"/>
              <a:t>.</a:t>
            </a:r>
            <a:endParaRPr lang="en-US" sz="2400" dirty="0"/>
          </a:p>
        </p:txBody>
      </p:sp>
      <p:pic>
        <p:nvPicPr>
          <p:cNvPr id="2" name="Picture 1" descr="05.06.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716016" y="1556792"/>
            <a:ext cx="3840480" cy="2870443"/>
          </a:xfrm>
          <a:prstGeom prst="rect">
            <a:avLst/>
          </a:prstGeom>
        </p:spPr>
      </p:pic>
    </p:spTree>
    <p:extLst>
      <p:ext uri="{BB962C8B-B14F-4D97-AF65-F5344CB8AC3E}">
        <p14:creationId xmlns:p14="http://schemas.microsoft.com/office/powerpoint/2010/main" xmlns="" val="21595899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Draw a Table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400" dirty="0" smtClean="0"/>
              <a:t>Drag </a:t>
            </a:r>
            <a:r>
              <a:rPr lang="en-US" sz="2400" dirty="0"/>
              <a:t>a vertical line through the middle of the table to divide it in half vertically. </a:t>
            </a:r>
          </a:p>
          <a:p>
            <a:pPr marL="457200" indent="-457200">
              <a:buFont typeface="+mj-lt"/>
              <a:buAutoNum type="arabicPeriod" startAt="6"/>
            </a:pPr>
            <a:r>
              <a:rPr lang="en-US" sz="2400" dirty="0" smtClean="0"/>
              <a:t>Drag </a:t>
            </a:r>
            <a:r>
              <a:rPr lang="en-US" sz="2400" dirty="0"/>
              <a:t>another vertical line that divides only the lower-right cell of the table vertically. </a:t>
            </a:r>
          </a:p>
          <a:p>
            <a:pPr marL="457200" indent="-457200">
              <a:buFont typeface="+mj-lt"/>
              <a:buAutoNum type="arabicPeriod" startAt="6"/>
            </a:pPr>
            <a:r>
              <a:rPr lang="en-US" sz="2400" dirty="0" smtClean="0"/>
              <a:t>Drag </a:t>
            </a:r>
            <a:r>
              <a:rPr lang="en-US" sz="2400" dirty="0"/>
              <a:t>another horizontal </a:t>
            </a:r>
            <a:r>
              <a:rPr lang="en-US" sz="2400" dirty="0" smtClean="0"/>
              <a:t/>
            </a:r>
            <a:br>
              <a:rPr lang="en-US" sz="2400" dirty="0" smtClean="0"/>
            </a:br>
            <a:r>
              <a:rPr lang="en-US" sz="2400" dirty="0" smtClean="0"/>
              <a:t>line </a:t>
            </a:r>
            <a:r>
              <a:rPr lang="en-US" sz="2400" dirty="0"/>
              <a:t>that divides only the </a:t>
            </a:r>
            <a:r>
              <a:rPr lang="en-US" sz="2400" dirty="0" smtClean="0"/>
              <a:t/>
            </a:r>
            <a:br>
              <a:rPr lang="en-US" sz="2400" dirty="0" smtClean="0"/>
            </a:br>
            <a:r>
              <a:rPr lang="en-US" sz="2400" dirty="0" smtClean="0"/>
              <a:t>lower</a:t>
            </a:r>
            <a:r>
              <a:rPr lang="en-US" sz="2400" dirty="0"/>
              <a:t>-right cells of the </a:t>
            </a:r>
            <a:r>
              <a:rPr lang="en-US" sz="2400" dirty="0" smtClean="0"/>
              <a:t/>
            </a:r>
            <a:br>
              <a:rPr lang="en-US" sz="2400" dirty="0" smtClean="0"/>
            </a:br>
            <a:r>
              <a:rPr lang="en-US" sz="2400" dirty="0" smtClean="0"/>
              <a:t>table horizontally. The </a:t>
            </a:r>
            <a:br>
              <a:rPr lang="en-US" sz="2400" dirty="0" smtClean="0"/>
            </a:br>
            <a:r>
              <a:rPr lang="en-US" sz="2400" dirty="0" smtClean="0"/>
              <a:t>figure at right </a:t>
            </a:r>
            <a:r>
              <a:rPr lang="en-US" sz="2400" dirty="0"/>
              <a:t>shows </a:t>
            </a:r>
            <a:r>
              <a:rPr lang="en-US" sz="2400" dirty="0" smtClean="0"/>
              <a:t/>
            </a:r>
            <a:br>
              <a:rPr lang="en-US" sz="2400" dirty="0" smtClean="0"/>
            </a:br>
            <a:r>
              <a:rPr lang="en-US" sz="2400" dirty="0" smtClean="0"/>
              <a:t>the </a:t>
            </a:r>
            <a:r>
              <a:rPr lang="en-US" sz="2400" dirty="0"/>
              <a:t>completed table.</a:t>
            </a:r>
          </a:p>
          <a:p>
            <a:pPr marL="457200" indent="-457200">
              <a:buFont typeface="+mj-lt"/>
              <a:buAutoNum type="arabicPeriod" startAt="6"/>
            </a:pPr>
            <a:r>
              <a:rPr lang="en-US" sz="2400" dirty="0" smtClean="0"/>
              <a:t>Press </a:t>
            </a:r>
            <a:r>
              <a:rPr lang="en-US" sz="2400" b="1" dirty="0"/>
              <a:t>Esc</a:t>
            </a:r>
            <a:r>
              <a:rPr lang="en-US" sz="2400" dirty="0"/>
              <a:t> to turn off the pencil cursor on the mouse pointer</a:t>
            </a:r>
            <a:r>
              <a:rPr lang="en-US" sz="2400" dirty="0" smtClean="0"/>
              <a:t>.</a:t>
            </a:r>
            <a:endParaRPr lang="en-US" sz="2400" dirty="0"/>
          </a:p>
        </p:txBody>
      </p:sp>
      <p:pic>
        <p:nvPicPr>
          <p:cNvPr id="2" name="Picture 1" descr="05.07.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499992" y="2996952"/>
            <a:ext cx="4075832" cy="2513430"/>
          </a:xfrm>
          <a:prstGeom prst="rect">
            <a:avLst/>
          </a:prstGeom>
        </p:spPr>
      </p:pic>
    </p:spTree>
    <p:extLst>
      <p:ext uri="{BB962C8B-B14F-4D97-AF65-F5344CB8AC3E}">
        <p14:creationId xmlns:p14="http://schemas.microsoft.com/office/powerpoint/2010/main" xmlns="" val="4470379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Draw a Table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0"/>
            </a:pPr>
            <a:r>
              <a:rPr lang="en-US" sz="2400" b="1" dirty="0" smtClean="0"/>
              <a:t> </a:t>
            </a:r>
            <a:r>
              <a:rPr lang="en-US" sz="2400" dirty="0" smtClean="0"/>
              <a:t>Type </a:t>
            </a:r>
            <a:r>
              <a:rPr lang="en-US" sz="2400" dirty="0"/>
              <a:t>the text shown in </a:t>
            </a:r>
            <a:r>
              <a:rPr lang="en-US" sz="2400" dirty="0" smtClean="0"/>
              <a:t/>
            </a:r>
            <a:br>
              <a:rPr lang="en-US" sz="2400" dirty="0" smtClean="0"/>
            </a:br>
            <a:r>
              <a:rPr lang="en-US" sz="2400" dirty="0" smtClean="0"/>
              <a:t>the figure at right </a:t>
            </a:r>
            <a:r>
              <a:rPr lang="en-US" sz="2400" dirty="0"/>
              <a:t>into </a:t>
            </a:r>
            <a:r>
              <a:rPr lang="en-US" sz="2400" dirty="0" smtClean="0"/>
              <a:t/>
            </a:r>
            <a:br>
              <a:rPr lang="en-US" sz="2400" dirty="0" smtClean="0"/>
            </a:br>
            <a:r>
              <a:rPr lang="en-US" sz="2400" dirty="0" smtClean="0"/>
              <a:t>the </a:t>
            </a:r>
            <a:r>
              <a:rPr lang="en-US" sz="2400" dirty="0"/>
              <a:t>slide’s title </a:t>
            </a:r>
            <a:r>
              <a:rPr lang="en-US" sz="2400" dirty="0" smtClean="0"/>
              <a:t>place-</a:t>
            </a:r>
            <a:br>
              <a:rPr lang="en-US" sz="2400" dirty="0" smtClean="0"/>
            </a:br>
            <a:r>
              <a:rPr lang="en-US" sz="2400" dirty="0" smtClean="0"/>
              <a:t>holder </a:t>
            </a:r>
            <a:r>
              <a:rPr lang="en-US" sz="2400" dirty="0"/>
              <a:t>and into the </a:t>
            </a:r>
            <a:r>
              <a:rPr lang="en-US" sz="2400" dirty="0" smtClean="0"/>
              <a:t/>
            </a:r>
            <a:br>
              <a:rPr lang="en-US" sz="2400" dirty="0" smtClean="0"/>
            </a:br>
            <a:r>
              <a:rPr lang="en-US" sz="2400" dirty="0" smtClean="0"/>
              <a:t>table</a:t>
            </a:r>
            <a:r>
              <a:rPr lang="en-US" sz="2400" dirty="0"/>
              <a:t>. You will format </a:t>
            </a:r>
            <a:r>
              <a:rPr lang="en-US" sz="2400" dirty="0" smtClean="0"/>
              <a:t/>
            </a:r>
            <a:br>
              <a:rPr lang="en-US" sz="2400" dirty="0" smtClean="0"/>
            </a:br>
            <a:r>
              <a:rPr lang="en-US" sz="2400" dirty="0" smtClean="0"/>
              <a:t>this </a:t>
            </a:r>
            <a:r>
              <a:rPr lang="en-US" sz="2400" dirty="0"/>
              <a:t>table later in the </a:t>
            </a:r>
            <a:r>
              <a:rPr lang="en-US" sz="2400" dirty="0" smtClean="0"/>
              <a:t/>
            </a:r>
            <a:br>
              <a:rPr lang="en-US" sz="2400" dirty="0" smtClean="0"/>
            </a:br>
            <a:r>
              <a:rPr lang="en-US" sz="2400" dirty="0" smtClean="0"/>
              <a:t>lesson</a:t>
            </a:r>
            <a:r>
              <a:rPr lang="en-US" sz="2400" dirty="0"/>
              <a:t>.</a:t>
            </a:r>
          </a:p>
          <a:p>
            <a:pPr marL="457200" indent="-457200">
              <a:buFont typeface="+mj-lt"/>
              <a:buAutoNum type="arabicPeriod" startAt="10"/>
            </a:pPr>
            <a:r>
              <a:rPr lang="en-US" sz="2400" b="1" dirty="0" smtClean="0"/>
              <a:t> SAVE</a:t>
            </a:r>
            <a:r>
              <a:rPr lang="en-US" sz="2400" dirty="0" smtClean="0"/>
              <a:t> </a:t>
            </a:r>
            <a:r>
              <a:rPr lang="en-US" sz="2400" dirty="0"/>
              <a:t>the presentation.</a:t>
            </a:r>
          </a:p>
          <a:p>
            <a:r>
              <a:rPr lang="en-US" sz="2400" b="1" dirty="0"/>
              <a:t>LEAVE</a:t>
            </a:r>
            <a:r>
              <a:rPr lang="en-US" sz="2400" dirty="0"/>
              <a:t> the presentation open to use in the next exercise</a:t>
            </a:r>
            <a:r>
              <a:rPr lang="en-US" sz="2400" dirty="0" smtClean="0"/>
              <a:t>.</a:t>
            </a:r>
            <a:endParaRPr lang="en-US" sz="2400" dirty="0"/>
          </a:p>
        </p:txBody>
      </p:sp>
      <p:pic>
        <p:nvPicPr>
          <p:cNvPr id="2" name="Picture 1" descr="05.08.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067944" y="1700808"/>
            <a:ext cx="4558680" cy="2617729"/>
          </a:xfrm>
          <a:prstGeom prst="rect">
            <a:avLst/>
          </a:prstGeom>
        </p:spPr>
      </p:pic>
    </p:spTree>
    <p:extLst>
      <p:ext uri="{BB962C8B-B14F-4D97-AF65-F5344CB8AC3E}">
        <p14:creationId xmlns:p14="http://schemas.microsoft.com/office/powerpoint/2010/main" xmlns="" val="1263550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Inserting an Excel Worksheet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Microsoft </a:t>
            </a:r>
            <a:r>
              <a:rPr lang="en-US" sz="2400" dirty="0"/>
              <a:t>Office 2010 allows a great deal of integration among its programs. </a:t>
            </a:r>
            <a:endParaRPr lang="en-US" sz="2400" dirty="0" smtClean="0"/>
          </a:p>
          <a:p>
            <a:r>
              <a:rPr lang="en-US" sz="2400" dirty="0" smtClean="0"/>
              <a:t>If </a:t>
            </a:r>
            <a:r>
              <a:rPr lang="en-US" sz="2400" dirty="0"/>
              <a:t>you need to show numerical data on a slide, for example, you can insert an Excel worksheet directly on the slide and use it to manipulate data just as you would in Excel</a:t>
            </a:r>
            <a:r>
              <a:rPr lang="en-US" sz="2400" dirty="0" smtClean="0"/>
              <a:t>.</a:t>
            </a:r>
            <a:endParaRPr lang="en-US" sz="2400" dirty="0"/>
          </a:p>
        </p:txBody>
      </p:sp>
    </p:spTree>
    <p:extLst>
      <p:ext uri="{BB962C8B-B14F-4D97-AF65-F5344CB8AC3E}">
        <p14:creationId xmlns:p14="http://schemas.microsoft.com/office/powerpoint/2010/main" xmlns="" val="21572242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Using an Excel Worksheet in PowerPoint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If </a:t>
            </a:r>
            <a:r>
              <a:rPr lang="en-US" sz="2400" dirty="0"/>
              <a:t>you need to show numerical data on a PowerPoint slide, you can insert an Excel worksheet directly on the slide and use it to manipulate data just as you would in Excel. </a:t>
            </a:r>
            <a:endParaRPr lang="en-US" sz="2400" dirty="0" smtClean="0"/>
          </a:p>
          <a:p>
            <a:r>
              <a:rPr lang="en-US" sz="2400" dirty="0" smtClean="0"/>
              <a:t>Inserting </a:t>
            </a:r>
            <a:r>
              <a:rPr lang="en-US" sz="2400" dirty="0"/>
              <a:t>an Excel </a:t>
            </a:r>
            <a:r>
              <a:rPr lang="en-US" sz="2400" b="1" i="1" dirty="0"/>
              <a:t>worksheet</a:t>
            </a:r>
            <a:r>
              <a:rPr lang="en-US" sz="2400" dirty="0"/>
              <a:t> (a spreadsheet from an Excel workbook) gives you access to all of Excel’s data manipulation and formatting tools. </a:t>
            </a:r>
            <a:endParaRPr lang="en-US" sz="2400" dirty="0" smtClean="0"/>
          </a:p>
          <a:p>
            <a:r>
              <a:rPr lang="en-US" sz="2400" dirty="0" smtClean="0"/>
              <a:t>If </a:t>
            </a:r>
            <a:r>
              <a:rPr lang="en-US" sz="2400" dirty="0"/>
              <a:t>you want to show Excel data on a slide and have not yet created the worksheet, it makes sense to create the worksheet directly on the PowerPoint slide. </a:t>
            </a:r>
            <a:endParaRPr lang="en-US" sz="2400" dirty="0" smtClean="0"/>
          </a:p>
          <a:p>
            <a:r>
              <a:rPr lang="en-US" sz="2400" dirty="0" smtClean="0"/>
              <a:t>A </a:t>
            </a:r>
            <a:r>
              <a:rPr lang="en-US" sz="2400" dirty="0"/>
              <a:t>worksheet you insert in this way is</a:t>
            </a:r>
            <a:r>
              <a:rPr lang="en-US" sz="2400" b="1" i="1" dirty="0"/>
              <a:t> embedded</a:t>
            </a:r>
            <a:r>
              <a:rPr lang="en-US" sz="2400" dirty="0"/>
              <a:t> on the slide—it is stored within the PowerPoint presentation but can be edited using the tools of its source application, Excel</a:t>
            </a:r>
            <a:r>
              <a:rPr lang="en-US" sz="2400" dirty="0" smtClean="0"/>
              <a:t>.</a:t>
            </a:r>
            <a:endParaRPr lang="en-US" sz="2400" dirty="0"/>
          </a:p>
        </p:txBody>
      </p:sp>
    </p:spTree>
    <p:extLst>
      <p:ext uri="{BB962C8B-B14F-4D97-AF65-F5344CB8AC3E}">
        <p14:creationId xmlns:p14="http://schemas.microsoft.com/office/powerpoint/2010/main" xmlns="" val="24658754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Objectives</a:t>
            </a:r>
          </a:p>
        </p:txBody>
      </p:sp>
      <p:pic>
        <p:nvPicPr>
          <p:cNvPr id="2" name="Picture 1" descr="05.SkillMatrix.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11560" y="1556792"/>
            <a:ext cx="7953320" cy="2368347"/>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Using an Excel Worksheet in PowerPoint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300" dirty="0"/>
              <a:t>When you insert a worksheet using the Excel Spreadsheet command, the worksheet consists of only four visible cells. Drag the bottom or side sizing handle (or the lower-right corner handle) to reveal more cells. </a:t>
            </a:r>
            <a:endParaRPr lang="en-US" sz="2300" dirty="0" smtClean="0"/>
          </a:p>
          <a:p>
            <a:r>
              <a:rPr lang="en-US" sz="2300" dirty="0" smtClean="0"/>
              <a:t>When </a:t>
            </a:r>
            <a:r>
              <a:rPr lang="en-US" sz="2300" dirty="0"/>
              <a:t>you have finished inserting data, use these handles to adjust the border to hide empty cells that would otherwise show on the PowerPoint slide.</a:t>
            </a:r>
          </a:p>
          <a:p>
            <a:r>
              <a:rPr lang="en-US" sz="2300" dirty="0"/>
              <a:t>You can also resize a worksheet object by clicking it once to display the heavy, light-blue container border, then dragging a bottom, side, or corner of the container. </a:t>
            </a:r>
            <a:endParaRPr lang="en-US" sz="2300" dirty="0" smtClean="0"/>
          </a:p>
          <a:p>
            <a:r>
              <a:rPr lang="en-US" sz="2300" dirty="0" smtClean="0"/>
              <a:t>This </a:t>
            </a:r>
            <a:r>
              <a:rPr lang="en-US" sz="2300" dirty="0"/>
              <a:t>action enlarges or reduces the object itself; it does not change font size of the embedded data even though the text may look larger. </a:t>
            </a:r>
          </a:p>
        </p:txBody>
      </p:sp>
    </p:spTree>
    <p:extLst>
      <p:ext uri="{BB962C8B-B14F-4D97-AF65-F5344CB8AC3E}">
        <p14:creationId xmlns:p14="http://schemas.microsoft.com/office/powerpoint/2010/main" xmlns="" val="27235069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Using an Excel Worksheet in PowerPoint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You can edit an embedded worksheet at any time by double-clicking the worksheet object to open it in Excel. </a:t>
            </a:r>
            <a:endParaRPr lang="en-US" sz="2400" dirty="0" smtClean="0"/>
          </a:p>
          <a:p>
            <a:r>
              <a:rPr lang="en-US" sz="2400" dirty="0" smtClean="0"/>
              <a:t>You </a:t>
            </a:r>
            <a:r>
              <a:rPr lang="en-US" sz="2400" dirty="0"/>
              <a:t>can remove the object by clicking it once to display the heavy, light-blue container border and then pressing Delete.</a:t>
            </a:r>
          </a:p>
          <a:p>
            <a:r>
              <a:rPr lang="en-US" sz="2400" dirty="0"/>
              <a:t>In this exercise, you insert an Excel worksheet in a PowerPoint presentation. </a:t>
            </a:r>
            <a:endParaRPr lang="en-US" sz="2400" dirty="0" smtClean="0"/>
          </a:p>
          <a:p>
            <a:r>
              <a:rPr lang="en-US" sz="2400" dirty="0" smtClean="0"/>
              <a:t>In </a:t>
            </a:r>
            <a:r>
              <a:rPr lang="en-US" sz="2400" dirty="0"/>
              <a:t>some ways the worksheet is like a table; in other ways it differs. You’ll see the differences as you work through the exercise.</a:t>
            </a:r>
          </a:p>
          <a:p>
            <a:endParaRPr lang="en-US" sz="2400" dirty="0"/>
          </a:p>
          <a:p>
            <a:endParaRPr lang="en-US" sz="2400" dirty="0"/>
          </a:p>
          <a:p>
            <a:endParaRPr lang="en-US" sz="2400" dirty="0"/>
          </a:p>
        </p:txBody>
      </p:sp>
    </p:spTree>
    <p:extLst>
      <p:ext uri="{BB962C8B-B14F-4D97-AF65-F5344CB8AC3E}">
        <p14:creationId xmlns:p14="http://schemas.microsoft.com/office/powerpoint/2010/main" xmlns="" val="1971080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Insert an Excel Worksheet</a:t>
            </a:r>
          </a:p>
        </p:txBody>
      </p:sp>
      <p:sp>
        <p:nvSpPr>
          <p:cNvPr id="21506" name="Rectangle 3"/>
          <p:cNvSpPr>
            <a:spLocks noGrp="1" noChangeArrowheads="1"/>
          </p:cNvSpPr>
          <p:nvPr>
            <p:ph type="body" idx="1"/>
          </p:nvPr>
        </p:nvSpPr>
        <p:spPr>
          <a:xfrm>
            <a:off x="457200" y="1600200"/>
            <a:ext cx="8229600" cy="4876800"/>
          </a:xfrm>
        </p:spPr>
        <p:txBody>
          <a:bodyPr/>
          <a:lstStyle/>
          <a:p>
            <a:r>
              <a:rPr lang="en-US" sz="2200" b="1" dirty="0" smtClean="0"/>
              <a:t>USE</a:t>
            </a:r>
            <a:r>
              <a:rPr lang="en-US" sz="2200" dirty="0" smtClean="0"/>
              <a:t> </a:t>
            </a:r>
            <a:r>
              <a:rPr lang="en-US" sz="2200" dirty="0"/>
              <a:t>the </a:t>
            </a:r>
            <a:r>
              <a:rPr lang="en-US" sz="2200" b="1" i="1" dirty="0"/>
              <a:t>ATMs Final</a:t>
            </a:r>
            <a:r>
              <a:rPr lang="en-US" sz="2200" dirty="0"/>
              <a:t> presentation that is still open from the previous exercise.</a:t>
            </a:r>
          </a:p>
          <a:p>
            <a:pPr marL="457200" indent="-457200">
              <a:buFont typeface="+mj-lt"/>
              <a:buAutoNum type="arabicPeriod"/>
            </a:pPr>
            <a:r>
              <a:rPr lang="en-US" sz="2200" dirty="0" smtClean="0"/>
              <a:t>Insert </a:t>
            </a:r>
            <a:r>
              <a:rPr lang="en-US" sz="2200" dirty="0"/>
              <a:t>a new slide at the end of the presentation with the </a:t>
            </a:r>
            <a:r>
              <a:rPr lang="en-US" sz="2200" b="1" dirty="0"/>
              <a:t>Title Only</a:t>
            </a:r>
            <a:r>
              <a:rPr lang="en-US" sz="2200" dirty="0"/>
              <a:t> layout.</a:t>
            </a:r>
          </a:p>
          <a:p>
            <a:pPr marL="457200" indent="-457200">
              <a:buFont typeface="+mj-lt"/>
              <a:buAutoNum type="arabicPeriod"/>
            </a:pPr>
            <a:r>
              <a:rPr lang="en-US" sz="2200" dirty="0" smtClean="0"/>
              <a:t>Type </a:t>
            </a:r>
            <a:r>
              <a:rPr lang="en-US" sz="2200" dirty="0"/>
              <a:t>the slide title </a:t>
            </a:r>
            <a:r>
              <a:rPr lang="en-US" sz="2200" b="1" dirty="0"/>
              <a:t>ATM </a:t>
            </a:r>
            <a:r>
              <a:rPr lang="en-US" sz="2200" b="1" dirty="0" smtClean="0"/>
              <a:t>Cost </a:t>
            </a:r>
            <a:br>
              <a:rPr lang="en-US" sz="2200" b="1" dirty="0" smtClean="0"/>
            </a:br>
            <a:r>
              <a:rPr lang="en-US" sz="2200" b="1" dirty="0" smtClean="0"/>
              <a:t>Analysis</a:t>
            </a:r>
            <a:r>
              <a:rPr lang="en-US" sz="2200" dirty="0"/>
              <a:t>.</a:t>
            </a:r>
          </a:p>
          <a:p>
            <a:pPr marL="457200" indent="-457200">
              <a:buFont typeface="+mj-lt"/>
              <a:buAutoNum type="arabicPeriod"/>
            </a:pPr>
            <a:r>
              <a:rPr lang="en-US" sz="2200" dirty="0" smtClean="0"/>
              <a:t>Click </a:t>
            </a:r>
            <a:r>
              <a:rPr lang="en-US" sz="2200" dirty="0"/>
              <a:t>the </a:t>
            </a:r>
            <a:r>
              <a:rPr lang="en-US" sz="2200" b="1" dirty="0"/>
              <a:t>Insert</a:t>
            </a:r>
            <a:r>
              <a:rPr lang="en-US" sz="2200" dirty="0"/>
              <a:t> tab, click the </a:t>
            </a:r>
            <a:r>
              <a:rPr lang="en-US" sz="2200" dirty="0" smtClean="0"/>
              <a:t/>
            </a:r>
            <a:br>
              <a:rPr lang="en-US" sz="2200" dirty="0" smtClean="0"/>
            </a:br>
            <a:r>
              <a:rPr lang="en-US" sz="2200" b="1" dirty="0" smtClean="0"/>
              <a:t>Table</a:t>
            </a:r>
            <a:r>
              <a:rPr lang="en-US" sz="2200" dirty="0" smtClean="0"/>
              <a:t> </a:t>
            </a:r>
            <a:r>
              <a:rPr lang="en-US" sz="2200" dirty="0"/>
              <a:t>drop-down arrow, and </a:t>
            </a:r>
            <a:r>
              <a:rPr lang="en-US" sz="2200" dirty="0" smtClean="0"/>
              <a:t/>
            </a:r>
            <a:br>
              <a:rPr lang="en-US" sz="2200" dirty="0" smtClean="0"/>
            </a:br>
            <a:r>
              <a:rPr lang="en-US" sz="2200" dirty="0" smtClean="0"/>
              <a:t>then </a:t>
            </a:r>
            <a:r>
              <a:rPr lang="en-US" sz="2200" dirty="0"/>
              <a:t>click </a:t>
            </a:r>
            <a:r>
              <a:rPr lang="en-US" sz="2200" b="1" dirty="0"/>
              <a:t>Excel Spreadsheet</a:t>
            </a:r>
            <a:r>
              <a:rPr lang="en-US" sz="2200" dirty="0"/>
              <a:t>. </a:t>
            </a:r>
            <a:r>
              <a:rPr lang="en-US" sz="2200" dirty="0" smtClean="0"/>
              <a:t/>
            </a:r>
            <a:br>
              <a:rPr lang="en-US" sz="2200" dirty="0" smtClean="0"/>
            </a:br>
            <a:r>
              <a:rPr lang="en-US" sz="2200" dirty="0" smtClean="0"/>
              <a:t>PowerPoint </a:t>
            </a:r>
            <a:r>
              <a:rPr lang="en-US" sz="2200" dirty="0"/>
              <a:t>creates a small </a:t>
            </a:r>
            <a:r>
              <a:rPr lang="en-US" sz="2200" dirty="0" smtClean="0"/>
              <a:t/>
            </a:r>
            <a:br>
              <a:rPr lang="en-US" sz="2200" dirty="0" smtClean="0"/>
            </a:br>
            <a:r>
              <a:rPr lang="en-US" sz="2200" dirty="0" smtClean="0"/>
              <a:t>Excel </a:t>
            </a:r>
            <a:r>
              <a:rPr lang="en-US" sz="2200" dirty="0"/>
              <a:t>worksheet on the slide, as shown </a:t>
            </a:r>
            <a:r>
              <a:rPr lang="en-US" sz="2200" dirty="0" smtClean="0"/>
              <a:t>above. </a:t>
            </a:r>
            <a:r>
              <a:rPr lang="en-US" sz="2200" dirty="0"/>
              <a:t>Note that the PowerPoint Ribbon has been replaced by the Excel Ribbon</a:t>
            </a:r>
            <a:r>
              <a:rPr lang="en-US" sz="2200" dirty="0" smtClean="0"/>
              <a:t>.</a:t>
            </a:r>
            <a:endParaRPr lang="en-US" sz="2200" dirty="0"/>
          </a:p>
        </p:txBody>
      </p:sp>
      <p:pic>
        <p:nvPicPr>
          <p:cNvPr id="2" name="Picture 1" descr="05.09.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881240" y="2852936"/>
            <a:ext cx="3492376" cy="2351013"/>
          </a:xfrm>
          <a:prstGeom prst="rect">
            <a:avLst/>
          </a:prstGeom>
        </p:spPr>
      </p:pic>
    </p:spTree>
    <p:extLst>
      <p:ext uri="{BB962C8B-B14F-4D97-AF65-F5344CB8AC3E}">
        <p14:creationId xmlns:p14="http://schemas.microsoft.com/office/powerpoint/2010/main" xmlns="" val="14818707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an Excel Worksheet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000" dirty="0"/>
              <a:t>Resize the worksheet object by dragging the lower-right corner handle diagonally to the right to display columns A through F and rows 1 through 10. </a:t>
            </a:r>
          </a:p>
          <a:p>
            <a:pPr marL="457200" indent="-457200">
              <a:buFont typeface="+mj-lt"/>
              <a:buAutoNum type="arabicPeriod" startAt="4"/>
            </a:pPr>
            <a:r>
              <a:rPr lang="en-US" sz="2000" dirty="0" smtClean="0"/>
              <a:t>Click </a:t>
            </a:r>
            <a:r>
              <a:rPr lang="en-US" sz="2000" dirty="0"/>
              <a:t>the </a:t>
            </a:r>
            <a:r>
              <a:rPr lang="en-US" sz="2000" b="1" dirty="0"/>
              <a:t>Select All</a:t>
            </a:r>
            <a:r>
              <a:rPr lang="en-US" sz="2000" dirty="0"/>
              <a:t> area in the upper-left corner of the worksheet object, where the column headers and row headers intersect. The entire worksheet object is selected.</a:t>
            </a:r>
          </a:p>
          <a:p>
            <a:pPr marL="457200" indent="-457200">
              <a:buFont typeface="+mj-lt"/>
              <a:buAutoNum type="arabicPeriod" startAt="4"/>
            </a:pPr>
            <a:r>
              <a:rPr lang="en-US" sz="2000" dirty="0" smtClean="0"/>
              <a:t>Click </a:t>
            </a:r>
            <a:r>
              <a:rPr lang="en-US" sz="2000" dirty="0"/>
              <a:t>the </a:t>
            </a:r>
            <a:r>
              <a:rPr lang="en-US" sz="2000" b="1" dirty="0"/>
              <a:t>Font Size</a:t>
            </a:r>
            <a:r>
              <a:rPr lang="en-US" sz="2000" dirty="0"/>
              <a:t> drop-down </a:t>
            </a:r>
            <a:br>
              <a:rPr lang="en-US" sz="2000" dirty="0"/>
            </a:br>
            <a:r>
              <a:rPr lang="en-US" sz="2000" dirty="0" smtClean="0"/>
              <a:t>arrow </a:t>
            </a:r>
            <a:r>
              <a:rPr lang="en-US" sz="2000" dirty="0"/>
              <a:t>on the </a:t>
            </a:r>
            <a:r>
              <a:rPr lang="en-US" sz="2000" b="1" dirty="0"/>
              <a:t>Home</a:t>
            </a:r>
            <a:r>
              <a:rPr lang="en-US" sz="2000" dirty="0"/>
              <a:t> tab and </a:t>
            </a:r>
            <a:r>
              <a:rPr lang="en-US" sz="2000" dirty="0" smtClean="0"/>
              <a:t/>
            </a:r>
            <a:br>
              <a:rPr lang="en-US" sz="2000" dirty="0" smtClean="0"/>
            </a:br>
            <a:r>
              <a:rPr lang="en-US" sz="2000" dirty="0" smtClean="0"/>
              <a:t>click </a:t>
            </a:r>
            <a:r>
              <a:rPr lang="en-US" sz="2000" b="1" dirty="0"/>
              <a:t>18</a:t>
            </a:r>
            <a:r>
              <a:rPr lang="en-US" sz="2000" dirty="0"/>
              <a:t>. </a:t>
            </a:r>
          </a:p>
          <a:p>
            <a:pPr marL="457200" indent="-457200">
              <a:buFont typeface="+mj-lt"/>
              <a:buAutoNum type="arabicPeriod" startAt="4"/>
            </a:pPr>
            <a:r>
              <a:rPr lang="en-US" sz="2000" dirty="0" smtClean="0"/>
              <a:t>Type </a:t>
            </a:r>
            <a:r>
              <a:rPr lang="en-US" sz="2000" dirty="0"/>
              <a:t>data in the worksheet </a:t>
            </a:r>
            <a:r>
              <a:rPr lang="en-US" sz="2000" dirty="0" smtClean="0"/>
              <a:t/>
            </a:r>
            <a:br>
              <a:rPr lang="en-US" sz="2000" dirty="0" smtClean="0"/>
            </a:br>
            <a:r>
              <a:rPr lang="en-US" sz="2000" dirty="0" smtClean="0"/>
              <a:t>cells </a:t>
            </a:r>
            <a:r>
              <a:rPr lang="en-US" sz="2000" dirty="0"/>
              <a:t>as shown </a:t>
            </a:r>
            <a:r>
              <a:rPr lang="en-US" sz="2000" dirty="0" smtClean="0"/>
              <a:t>at </a:t>
            </a:r>
            <a:r>
              <a:rPr lang="en-US" sz="2000" dirty="0" smtClean="0"/>
              <a:t>right</a:t>
            </a:r>
            <a:r>
              <a:rPr lang="en-US" sz="2000" dirty="0" smtClean="0"/>
              <a:t>. </a:t>
            </a:r>
            <a:r>
              <a:rPr lang="en-US" sz="2000" dirty="0"/>
              <a:t>To </a:t>
            </a:r>
            <a:r>
              <a:rPr lang="en-US" sz="2000" dirty="0" smtClean="0"/>
              <a:t/>
            </a:r>
            <a:br>
              <a:rPr lang="en-US" sz="2000" dirty="0" smtClean="0"/>
            </a:br>
            <a:r>
              <a:rPr lang="en-US" sz="2000" dirty="0" smtClean="0"/>
              <a:t>move </a:t>
            </a:r>
            <a:r>
              <a:rPr lang="en-US" sz="2000" dirty="0"/>
              <a:t>between cells, use the </a:t>
            </a:r>
            <a:r>
              <a:rPr lang="en-US" sz="2000" dirty="0" smtClean="0"/>
              <a:t/>
            </a:r>
            <a:br>
              <a:rPr lang="en-US" sz="2000" dirty="0" smtClean="0"/>
            </a:br>
            <a:r>
              <a:rPr lang="en-US" sz="2000" dirty="0" smtClean="0"/>
              <a:t>arrow </a:t>
            </a:r>
            <a:r>
              <a:rPr lang="en-US" sz="2000" dirty="0"/>
              <a:t>keys on the keyboard. To </a:t>
            </a:r>
            <a:r>
              <a:rPr lang="en-US" sz="2000" dirty="0" smtClean="0"/>
              <a:t/>
            </a:r>
            <a:br>
              <a:rPr lang="en-US" sz="2000" dirty="0" smtClean="0"/>
            </a:br>
            <a:r>
              <a:rPr lang="en-US" sz="2000" dirty="0" smtClean="0"/>
              <a:t>adjust </a:t>
            </a:r>
            <a:r>
              <a:rPr lang="en-US" sz="2000" dirty="0"/>
              <a:t>column widths, position the pointer on the border between column headings and drag to the right until all data appears</a:t>
            </a:r>
            <a:r>
              <a:rPr lang="en-US" sz="2000" dirty="0" smtClean="0"/>
              <a:t>.</a:t>
            </a:r>
            <a:endParaRPr lang="en-US" sz="2000" dirty="0"/>
          </a:p>
        </p:txBody>
      </p:sp>
      <p:pic>
        <p:nvPicPr>
          <p:cNvPr id="2" name="Picture 1" descr="05.10.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572888" y="3573016"/>
            <a:ext cx="3930248" cy="2157204"/>
          </a:xfrm>
          <a:prstGeom prst="rect">
            <a:avLst/>
          </a:prstGeom>
        </p:spPr>
      </p:pic>
    </p:spTree>
    <p:extLst>
      <p:ext uri="{BB962C8B-B14F-4D97-AF65-F5344CB8AC3E}">
        <p14:creationId xmlns:p14="http://schemas.microsoft.com/office/powerpoint/2010/main" xmlns="" val="4639655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an Excel Worksheet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8"/>
            </a:pPr>
            <a:r>
              <a:rPr lang="en-US" sz="2400" dirty="0" smtClean="0"/>
              <a:t>Click </a:t>
            </a:r>
            <a:r>
              <a:rPr lang="en-US" sz="2400" dirty="0"/>
              <a:t>cell </a:t>
            </a:r>
            <a:r>
              <a:rPr lang="en-US" sz="2400" b="1" dirty="0"/>
              <a:t>F5</a:t>
            </a:r>
            <a:r>
              <a:rPr lang="en-US" sz="2400" dirty="0"/>
              <a:t> and type the following formula:  </a:t>
            </a:r>
            <a:r>
              <a:rPr lang="en-US" sz="2400" b="1" dirty="0"/>
              <a:t>=E5–(B5+C5+D5)</a:t>
            </a:r>
            <a:r>
              <a:rPr lang="en-US" sz="2400" dirty="0"/>
              <a:t>. This formula sums the values in B5, C5, and D5, and then subtracts that total from the value in E5.</a:t>
            </a:r>
          </a:p>
          <a:p>
            <a:pPr marL="457200" indent="-457200">
              <a:buFont typeface="+mj-lt"/>
              <a:buAutoNum type="arabicPeriod" startAt="8"/>
            </a:pPr>
            <a:r>
              <a:rPr lang="en-US" sz="2400" dirty="0" smtClean="0"/>
              <a:t>Press </a:t>
            </a:r>
            <a:r>
              <a:rPr lang="en-US" sz="2400" b="1" dirty="0"/>
              <a:t>Enter</a:t>
            </a:r>
            <a:r>
              <a:rPr lang="en-US" sz="2400" dirty="0"/>
              <a:t> to complete the formula.</a:t>
            </a:r>
          </a:p>
          <a:p>
            <a:pPr marL="457200" indent="-457200">
              <a:buFont typeface="+mj-lt"/>
              <a:buAutoNum type="arabicPeriod" startAt="8"/>
            </a:pPr>
            <a:r>
              <a:rPr lang="en-US" sz="2400" b="1" dirty="0" smtClean="0"/>
              <a:t> </a:t>
            </a:r>
            <a:r>
              <a:rPr lang="en-US" sz="2400" dirty="0" smtClean="0"/>
              <a:t>Click </a:t>
            </a:r>
            <a:r>
              <a:rPr lang="en-US" sz="2400" dirty="0"/>
              <a:t>cell </a:t>
            </a:r>
            <a:r>
              <a:rPr lang="en-US" sz="2400" b="1" dirty="0"/>
              <a:t>F5</a:t>
            </a:r>
            <a:r>
              <a:rPr lang="en-US" sz="2400" dirty="0"/>
              <a:t>, click the </a:t>
            </a:r>
            <a:r>
              <a:rPr lang="en-US" sz="2400" b="1" dirty="0"/>
              <a:t>Copy</a:t>
            </a:r>
            <a:r>
              <a:rPr lang="en-US" sz="2400" dirty="0"/>
              <a:t> button on the </a:t>
            </a:r>
            <a:r>
              <a:rPr lang="en-US" sz="2400" b="1" dirty="0"/>
              <a:t>Home</a:t>
            </a:r>
            <a:r>
              <a:rPr lang="en-US" sz="2400" dirty="0"/>
              <a:t> tab. Then click and drag over cells F6 through F9 to select them and click the </a:t>
            </a:r>
            <a:r>
              <a:rPr lang="en-US" sz="2400" b="1" dirty="0"/>
              <a:t>Paste</a:t>
            </a:r>
            <a:r>
              <a:rPr lang="en-US" sz="2400" dirty="0"/>
              <a:t> button to paste the formula in each of the selected cells. </a:t>
            </a:r>
          </a:p>
          <a:p>
            <a:pPr marL="0" indent="0">
              <a:buNone/>
            </a:pPr>
            <a:r>
              <a:rPr lang="en-US" sz="2400" dirty="0" smtClean="0"/>
              <a:t>Don’t </a:t>
            </a:r>
            <a:r>
              <a:rPr lang="en-US" sz="2400" dirty="0"/>
              <a:t>worry that the font and color of the text are different from the rest of the worksheet at this point</a:t>
            </a:r>
            <a:r>
              <a:rPr lang="en-US" sz="2400" dirty="0" smtClean="0"/>
              <a:t>.</a:t>
            </a:r>
            <a:endParaRPr lang="en-US" sz="2400" dirty="0"/>
          </a:p>
        </p:txBody>
      </p:sp>
    </p:spTree>
    <p:extLst>
      <p:ext uri="{BB962C8B-B14F-4D97-AF65-F5344CB8AC3E}">
        <p14:creationId xmlns:p14="http://schemas.microsoft.com/office/powerpoint/2010/main" xmlns="" val="5303268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an Excel Worksheet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1"/>
            </a:pPr>
            <a:r>
              <a:rPr lang="en-US" sz="2400" b="1" dirty="0" smtClean="0"/>
              <a:t> </a:t>
            </a:r>
            <a:r>
              <a:rPr lang="en-US" sz="2400" dirty="0" smtClean="0"/>
              <a:t>Click </a:t>
            </a:r>
            <a:r>
              <a:rPr lang="en-US" sz="2400" dirty="0"/>
              <a:t>then drag over the numbers in columns B through F to select them. Then click the </a:t>
            </a:r>
            <a:r>
              <a:rPr lang="en-US" sz="2400" b="1" dirty="0"/>
              <a:t>Accounting Number Format</a:t>
            </a:r>
            <a:r>
              <a:rPr lang="en-US" sz="2400" dirty="0"/>
              <a:t> button in the </a:t>
            </a:r>
            <a:r>
              <a:rPr lang="en-US" sz="2400" b="1" dirty="0"/>
              <a:t>Number</a:t>
            </a:r>
            <a:r>
              <a:rPr lang="en-US" sz="2400" dirty="0"/>
              <a:t> group on the </a:t>
            </a:r>
            <a:r>
              <a:rPr lang="en-US" sz="2400" b="1" dirty="0"/>
              <a:t>Home</a:t>
            </a:r>
            <a:r>
              <a:rPr lang="en-US" sz="2400" dirty="0"/>
              <a:t> tab to apply a currency format to the selected cells. </a:t>
            </a:r>
          </a:p>
          <a:p>
            <a:pPr marL="457200" indent="-457200">
              <a:buFont typeface="+mj-lt"/>
              <a:buAutoNum type="arabicPeriod" startAt="11"/>
            </a:pPr>
            <a:r>
              <a:rPr lang="en-US" sz="2400" b="1" dirty="0" smtClean="0"/>
              <a:t> </a:t>
            </a:r>
            <a:r>
              <a:rPr lang="en-US" sz="2400" dirty="0" smtClean="0"/>
              <a:t>Click </a:t>
            </a:r>
            <a:r>
              <a:rPr lang="en-US" sz="2400" dirty="0"/>
              <a:t>cell </a:t>
            </a:r>
            <a:r>
              <a:rPr lang="en-US" sz="2400" b="1" dirty="0"/>
              <a:t>B5</a:t>
            </a:r>
            <a:r>
              <a:rPr lang="en-US" sz="2400" dirty="0"/>
              <a:t>, and click the </a:t>
            </a:r>
            <a:r>
              <a:rPr lang="en-US" sz="2400" b="1" dirty="0"/>
              <a:t>Format Painter</a:t>
            </a:r>
            <a:r>
              <a:rPr lang="en-US" sz="2400" dirty="0"/>
              <a:t> button on the </a:t>
            </a:r>
            <a:r>
              <a:rPr lang="en-US" sz="2400" b="1" dirty="0"/>
              <a:t>Home</a:t>
            </a:r>
            <a:r>
              <a:rPr lang="en-US" sz="2400" dirty="0"/>
              <a:t> tab. Then click and drag over cell F5 through F9 to paint that formatting onto those cells. (Don’t worry if some of the cells fill up with # signs.)</a:t>
            </a:r>
          </a:p>
          <a:p>
            <a:pPr marL="457200" indent="-457200">
              <a:buFont typeface="+mj-lt"/>
              <a:buAutoNum type="arabicPeriod" startAt="11"/>
            </a:pPr>
            <a:r>
              <a:rPr lang="en-US" sz="2400" b="1" dirty="0" smtClean="0"/>
              <a:t> </a:t>
            </a:r>
            <a:r>
              <a:rPr lang="en-US" sz="2400" dirty="0" smtClean="0"/>
              <a:t>Drag </a:t>
            </a:r>
            <a:r>
              <a:rPr lang="en-US" sz="2400" dirty="0"/>
              <a:t>over the range B5 to F9 to select it, and then click the </a:t>
            </a:r>
            <a:r>
              <a:rPr lang="en-US" sz="2400" b="1" dirty="0"/>
              <a:t>Decrease Decimal</a:t>
            </a:r>
            <a:r>
              <a:rPr lang="en-US" sz="2400" dirty="0"/>
              <a:t> button in the </a:t>
            </a:r>
            <a:r>
              <a:rPr lang="en-US" sz="2400" b="1" dirty="0"/>
              <a:t>Number</a:t>
            </a:r>
            <a:r>
              <a:rPr lang="en-US" sz="2400" dirty="0"/>
              <a:t> group twice to remove the ­decimal points and trailing zeros for the numbers</a:t>
            </a:r>
            <a:r>
              <a:rPr lang="en-US" sz="2400" dirty="0" smtClean="0"/>
              <a:t>.</a:t>
            </a:r>
            <a:endParaRPr lang="en-US" sz="2400" dirty="0"/>
          </a:p>
        </p:txBody>
      </p:sp>
    </p:spTree>
    <p:extLst>
      <p:ext uri="{BB962C8B-B14F-4D97-AF65-F5344CB8AC3E}">
        <p14:creationId xmlns:p14="http://schemas.microsoft.com/office/powerpoint/2010/main" xmlns="" val="8177322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an Excel Worksheet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4"/>
            </a:pPr>
            <a:r>
              <a:rPr lang="en-US" sz="2400" b="1" dirty="0" smtClean="0"/>
              <a:t> </a:t>
            </a:r>
            <a:r>
              <a:rPr lang="en-US" sz="2200" dirty="0" smtClean="0"/>
              <a:t>Scroll </a:t>
            </a:r>
            <a:r>
              <a:rPr lang="en-US" sz="2200" dirty="0"/>
              <a:t>to the right so that the divider between columns F and G is visible, and double-click the divider between the column letters to auto-resize column F to fit its contents. </a:t>
            </a:r>
          </a:p>
          <a:p>
            <a:pPr marL="457200" indent="-457200">
              <a:buFont typeface="+mj-lt"/>
              <a:buAutoNum type="arabicPeriod" startAt="14"/>
            </a:pPr>
            <a:r>
              <a:rPr lang="en-US" sz="2200" b="1" dirty="0" smtClean="0"/>
              <a:t> </a:t>
            </a:r>
            <a:r>
              <a:rPr lang="en-US" sz="2200" dirty="0" smtClean="0"/>
              <a:t>Click </a:t>
            </a:r>
            <a:r>
              <a:rPr lang="en-US" sz="2200" dirty="0"/>
              <a:t>cell</a:t>
            </a:r>
            <a:r>
              <a:rPr lang="en-US" sz="2200" b="1" dirty="0"/>
              <a:t> A1</a:t>
            </a:r>
            <a:r>
              <a:rPr lang="en-US" sz="2200" dirty="0"/>
              <a:t> and change the font size to </a:t>
            </a:r>
            <a:r>
              <a:rPr lang="en-US" sz="2200" b="1" dirty="0"/>
              <a:t>24</a:t>
            </a:r>
            <a:r>
              <a:rPr lang="en-US" sz="2200" dirty="0"/>
              <a:t>.</a:t>
            </a:r>
          </a:p>
          <a:p>
            <a:pPr marL="457200" indent="-457200">
              <a:buFont typeface="+mj-lt"/>
              <a:buAutoNum type="arabicPeriod" startAt="14"/>
            </a:pPr>
            <a:r>
              <a:rPr lang="en-US" sz="2200" b="1" dirty="0" smtClean="0"/>
              <a:t> </a:t>
            </a:r>
            <a:r>
              <a:rPr lang="en-US" sz="2200" dirty="0" smtClean="0"/>
              <a:t>Click </a:t>
            </a:r>
            <a:r>
              <a:rPr lang="en-US" sz="2200" dirty="0"/>
              <a:t>outside the </a:t>
            </a:r>
            <a:r>
              <a:rPr lang="en-US" sz="2200" dirty="0" smtClean="0"/>
              <a:t/>
            </a:r>
            <a:br>
              <a:rPr lang="en-US" sz="2200" dirty="0" smtClean="0"/>
            </a:br>
            <a:r>
              <a:rPr lang="en-US" sz="2200" dirty="0" smtClean="0"/>
              <a:t>worksheet </a:t>
            </a:r>
            <a:r>
              <a:rPr lang="en-US" sz="2200" dirty="0"/>
              <a:t>object, </a:t>
            </a:r>
            <a:r>
              <a:rPr lang="en-US" sz="2200" dirty="0" smtClean="0"/>
              <a:t>and </a:t>
            </a:r>
            <a:br>
              <a:rPr lang="en-US" sz="2200" dirty="0" smtClean="0"/>
            </a:br>
            <a:r>
              <a:rPr lang="en-US" sz="2200" dirty="0" smtClean="0"/>
              <a:t>then </a:t>
            </a:r>
            <a:r>
              <a:rPr lang="en-US" sz="2200" dirty="0"/>
              <a:t>click again </a:t>
            </a:r>
            <a:r>
              <a:rPr lang="en-US" sz="2200" dirty="0" smtClean="0"/>
              <a:t>to </a:t>
            </a:r>
            <a:br>
              <a:rPr lang="en-US" sz="2200" dirty="0" smtClean="0"/>
            </a:br>
            <a:r>
              <a:rPr lang="en-US" sz="2200" dirty="0" smtClean="0"/>
              <a:t>close </a:t>
            </a:r>
            <a:r>
              <a:rPr lang="en-US" sz="2200" dirty="0"/>
              <a:t>the worksheet </a:t>
            </a:r>
            <a:r>
              <a:rPr lang="en-US" sz="2200" dirty="0" smtClean="0"/>
              <a:t/>
            </a:r>
            <a:br>
              <a:rPr lang="en-US" sz="2200" dirty="0" smtClean="0"/>
            </a:br>
            <a:r>
              <a:rPr lang="en-US" sz="2200" dirty="0" smtClean="0"/>
              <a:t>container</a:t>
            </a:r>
            <a:r>
              <a:rPr lang="en-US" sz="2200" dirty="0"/>
              <a:t>. Your slide </a:t>
            </a:r>
            <a:r>
              <a:rPr lang="en-US" sz="2200" dirty="0" smtClean="0"/>
              <a:t/>
            </a:r>
            <a:br>
              <a:rPr lang="en-US" sz="2200" dirty="0" smtClean="0"/>
            </a:br>
            <a:r>
              <a:rPr lang="en-US" sz="2200" dirty="0" smtClean="0"/>
              <a:t>should </a:t>
            </a:r>
            <a:r>
              <a:rPr lang="en-US" sz="2200" dirty="0"/>
              <a:t>look similar </a:t>
            </a:r>
            <a:r>
              <a:rPr lang="en-US" sz="2200" dirty="0" smtClean="0"/>
              <a:t/>
            </a:r>
            <a:br>
              <a:rPr lang="en-US" sz="2200" dirty="0" smtClean="0"/>
            </a:br>
            <a:r>
              <a:rPr lang="en-US" sz="2200" dirty="0" smtClean="0"/>
              <a:t>to the figure at right.</a:t>
            </a:r>
            <a:endParaRPr lang="en-US" sz="2200" dirty="0"/>
          </a:p>
          <a:p>
            <a:pPr marL="457200" indent="-457200">
              <a:buFont typeface="+mj-lt"/>
              <a:buAutoNum type="arabicPeriod" startAt="14"/>
            </a:pPr>
            <a:r>
              <a:rPr lang="en-US" sz="2200" b="1" dirty="0" smtClean="0"/>
              <a:t>SAVE</a:t>
            </a:r>
            <a:r>
              <a:rPr lang="en-US" sz="2200" dirty="0" smtClean="0"/>
              <a:t> </a:t>
            </a:r>
            <a:r>
              <a:rPr lang="en-US" sz="2200" dirty="0"/>
              <a:t>the presentation.</a:t>
            </a:r>
          </a:p>
          <a:p>
            <a:r>
              <a:rPr lang="en-US" sz="2200" b="1" dirty="0"/>
              <a:t>LEAVE</a:t>
            </a:r>
            <a:r>
              <a:rPr lang="en-US" sz="2200" dirty="0"/>
              <a:t> PowerPoint open to use in the next exercise.</a:t>
            </a:r>
          </a:p>
          <a:p>
            <a:endParaRPr lang="en-US" sz="2400" dirty="0"/>
          </a:p>
          <a:p>
            <a:endParaRPr lang="en-US" sz="2400" dirty="0"/>
          </a:p>
          <a:p>
            <a:endParaRPr lang="en-US" sz="2400" dirty="0"/>
          </a:p>
          <a:p>
            <a:endParaRPr lang="en-US" sz="2400" dirty="0"/>
          </a:p>
          <a:p>
            <a:endParaRPr lang="en-US" sz="2400" dirty="0"/>
          </a:p>
        </p:txBody>
      </p:sp>
      <p:pic>
        <p:nvPicPr>
          <p:cNvPr id="2" name="Picture 1" descr="05.11.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923928" y="3162176"/>
            <a:ext cx="4630476" cy="2413589"/>
          </a:xfrm>
          <a:prstGeom prst="rect">
            <a:avLst/>
          </a:prstGeom>
        </p:spPr>
      </p:pic>
    </p:spTree>
    <p:extLst>
      <p:ext uri="{BB962C8B-B14F-4D97-AF65-F5344CB8AC3E}">
        <p14:creationId xmlns:p14="http://schemas.microsoft.com/office/powerpoint/2010/main" xmlns="" val="7013579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an Excel Worksheet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300" dirty="0"/>
              <a:t>If you have already created an Excel worksheet and want to use the data on a slide, you have several additional options for getting it from Excel to PowerPoint:</a:t>
            </a:r>
          </a:p>
          <a:p>
            <a:pPr lvl="0"/>
            <a:r>
              <a:rPr lang="en-US" sz="2300" dirty="0"/>
              <a:t>Select the data in Excel, copy it to the Clipboard, and paste it on a PowerPoint slide. This action pastes the Excel data as a PowerPoint table that cannot be edited in Excel but can be modified like any other PowerPoint table.</a:t>
            </a:r>
            <a:endParaRPr lang="en-US" sz="2300" b="1" dirty="0"/>
          </a:p>
          <a:p>
            <a:pPr lvl="0"/>
            <a:r>
              <a:rPr lang="en-US" sz="2300" dirty="0"/>
              <a:t>Select the data in Excel, copy it to the Clipboard, click the Paste button drop-down arrow in PowerPoint, and select Paste Special. In the Paste Special dialog box, choose to paste the data as an Excel worksheet object. The data is then embedded on the slide just as when you used the Excel Spreadsheet command.</a:t>
            </a:r>
            <a:endParaRPr lang="en-US" sz="2300" b="1" dirty="0"/>
          </a:p>
          <a:p>
            <a:endParaRPr lang="en-US" sz="2400" dirty="0"/>
          </a:p>
        </p:txBody>
      </p:sp>
    </p:spTree>
    <p:extLst>
      <p:ext uri="{BB962C8B-B14F-4D97-AF65-F5344CB8AC3E}">
        <p14:creationId xmlns:p14="http://schemas.microsoft.com/office/powerpoint/2010/main" xmlns="" val="23079664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an Excel Worksheet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lvl="0"/>
            <a:r>
              <a:rPr lang="en-US" sz="2300" dirty="0"/>
              <a:t>Select the data in Excel, copy it to the Clipboard, and open the Paste Special dialog box in PowerPoint. Choose to paste link the data as an Excel worksheet object. The data is then </a:t>
            </a:r>
            <a:r>
              <a:rPr lang="en-US" sz="2300" b="1" i="1" dirty="0"/>
              <a:t>linked</a:t>
            </a:r>
            <a:r>
              <a:rPr lang="en-US" sz="2300" dirty="0"/>
              <a:t> to the Excel worksheet, so that if you make a change to the worksheet in Excel, the data on the slide will </a:t>
            </a:r>
            <a:r>
              <a:rPr lang="en-US" sz="2300" dirty="0" smtClean="0"/>
              <a:t>also </a:t>
            </a:r>
            <a:r>
              <a:rPr lang="en-US" sz="2300" dirty="0"/>
              <a:t>change. </a:t>
            </a:r>
            <a:endParaRPr lang="en-US" sz="2300" b="1" dirty="0"/>
          </a:p>
          <a:p>
            <a:pPr lvl="0"/>
            <a:r>
              <a:rPr lang="en-US" sz="2300" dirty="0"/>
              <a:t>Click the Object button on the Insert tab to open the Insert Object dialog box. Here you can choose to create a new worksheet file or navigate to an existing file and paste or paste link it on the slide.</a:t>
            </a:r>
            <a:endParaRPr lang="en-US" sz="2300" b="1" dirty="0"/>
          </a:p>
          <a:p>
            <a:r>
              <a:rPr lang="en-US" sz="2300" dirty="0" smtClean="0"/>
              <a:t>You </a:t>
            </a:r>
            <a:r>
              <a:rPr lang="en-US" sz="2300" dirty="0"/>
              <a:t>can use the same procedures to copy Excel charts to slides. When simply pasted on a slide, an Excel chart can be formatted using the same tools you use to work with a PowerPoint chart.</a:t>
            </a:r>
          </a:p>
          <a:p>
            <a:endParaRPr lang="en-US" sz="2400" dirty="0"/>
          </a:p>
        </p:txBody>
      </p:sp>
    </p:spTree>
    <p:extLst>
      <p:ext uri="{BB962C8B-B14F-4D97-AF65-F5344CB8AC3E}">
        <p14:creationId xmlns:p14="http://schemas.microsoft.com/office/powerpoint/2010/main" xmlns="" val="9719894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Adding Rows and Columns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One </a:t>
            </a:r>
            <a:r>
              <a:rPr lang="en-US" sz="2400" dirty="0"/>
              <a:t>of the most common reasons to change a table’s structure is to add data to or remove data from the table. You learn in this exercise that you can easily insert rows and columns in PowerPoint tables to keep data accurate and up to date. In the following exercise, you will add a row and a column to a table</a:t>
            </a:r>
            <a:r>
              <a:rPr lang="en-US" sz="2400" dirty="0" smtClean="0"/>
              <a:t>.</a:t>
            </a:r>
            <a:endParaRPr lang="en-US" sz="2400" dirty="0"/>
          </a:p>
        </p:txBody>
      </p:sp>
    </p:spTree>
    <p:extLst>
      <p:ext uri="{BB962C8B-B14F-4D97-AF65-F5344CB8AC3E}">
        <p14:creationId xmlns:p14="http://schemas.microsoft.com/office/powerpoint/2010/main" xmlns="" val="5399206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Software Orientation</a:t>
            </a:r>
          </a:p>
        </p:txBody>
      </p:sp>
      <p:sp>
        <p:nvSpPr>
          <p:cNvPr id="21506" name="Rectangle 3"/>
          <p:cNvSpPr>
            <a:spLocks noGrp="1" noChangeArrowheads="1"/>
          </p:cNvSpPr>
          <p:nvPr>
            <p:ph type="body" idx="1"/>
          </p:nvPr>
        </p:nvSpPr>
        <p:spPr>
          <a:xfrm>
            <a:off x="457200" y="1600200"/>
            <a:ext cx="8229600" cy="4876800"/>
          </a:xfrm>
        </p:spPr>
        <p:txBody>
          <a:bodyPr/>
          <a:lstStyle/>
          <a:p>
            <a:r>
              <a:rPr lang="en-US" sz="2200" dirty="0" smtClean="0"/>
              <a:t>Tables </a:t>
            </a:r>
            <a:r>
              <a:rPr lang="en-US" sz="2200" dirty="0"/>
              <a:t>are designed </a:t>
            </a:r>
            <a:r>
              <a:rPr lang="en-US" sz="2200" dirty="0" smtClean="0"/>
              <a:t/>
            </a:r>
            <a:br>
              <a:rPr lang="en-US" sz="2200" dirty="0" smtClean="0"/>
            </a:br>
            <a:r>
              <a:rPr lang="en-US" sz="2200" dirty="0" smtClean="0"/>
              <a:t>to </a:t>
            </a:r>
            <a:r>
              <a:rPr lang="en-US" sz="2200" dirty="0"/>
              <a:t>organize data in </a:t>
            </a:r>
            <a:r>
              <a:rPr lang="en-US" sz="2200" dirty="0" smtClean="0"/>
              <a:t/>
            </a:r>
            <a:br>
              <a:rPr lang="en-US" sz="2200" dirty="0" smtClean="0"/>
            </a:br>
            <a:r>
              <a:rPr lang="en-US" sz="2200" dirty="0" smtClean="0"/>
              <a:t>columns </a:t>
            </a:r>
            <a:r>
              <a:rPr lang="en-US" sz="2200" dirty="0"/>
              <a:t>and rows, </a:t>
            </a:r>
            <a:r>
              <a:rPr lang="en-US" sz="2200" dirty="0" smtClean="0"/>
              <a:t/>
            </a:r>
            <a:br>
              <a:rPr lang="en-US" sz="2200" dirty="0" smtClean="0"/>
            </a:br>
            <a:r>
              <a:rPr lang="en-US" sz="2200" dirty="0" smtClean="0"/>
              <a:t>as shown at right. </a:t>
            </a:r>
            <a:endParaRPr lang="en-US" sz="2200" dirty="0"/>
          </a:p>
          <a:p>
            <a:r>
              <a:rPr lang="en-US" sz="2200" dirty="0"/>
              <a:t>The Table Tools </a:t>
            </a:r>
            <a:r>
              <a:rPr lang="en-US" sz="2200" dirty="0" smtClean="0"/>
              <a:t/>
            </a:r>
            <a:br>
              <a:rPr lang="en-US" sz="2200" dirty="0" smtClean="0"/>
            </a:br>
            <a:r>
              <a:rPr lang="en-US" sz="2200" dirty="0" smtClean="0"/>
              <a:t>Design tab </a:t>
            </a:r>
            <a:r>
              <a:rPr lang="en-US" sz="2200" dirty="0"/>
              <a:t>and the </a:t>
            </a:r>
            <a:r>
              <a:rPr lang="en-US" sz="2200" dirty="0" smtClean="0"/>
              <a:t/>
            </a:r>
            <a:br>
              <a:rPr lang="en-US" sz="2200" dirty="0" smtClean="0"/>
            </a:br>
            <a:r>
              <a:rPr lang="en-US" sz="2200" dirty="0" smtClean="0"/>
              <a:t>Table </a:t>
            </a:r>
            <a:r>
              <a:rPr lang="en-US" sz="2200" dirty="0"/>
              <a:t>Tools Layout </a:t>
            </a:r>
            <a:r>
              <a:rPr lang="en-US" sz="2200" dirty="0" smtClean="0"/>
              <a:t/>
            </a:r>
            <a:br>
              <a:rPr lang="en-US" sz="2200" dirty="0" smtClean="0"/>
            </a:br>
            <a:r>
              <a:rPr lang="en-US" sz="2200" dirty="0" smtClean="0"/>
              <a:t>tab </a:t>
            </a:r>
            <a:r>
              <a:rPr lang="en-US" sz="2200" dirty="0"/>
              <a:t>provide tools </a:t>
            </a:r>
            <a:r>
              <a:rPr lang="en-US" sz="2200" dirty="0" smtClean="0"/>
              <a:t/>
            </a:r>
            <a:br>
              <a:rPr lang="en-US" sz="2200" dirty="0" smtClean="0"/>
            </a:br>
            <a:r>
              <a:rPr lang="en-US" sz="2200" dirty="0" smtClean="0"/>
              <a:t>for </a:t>
            </a:r>
            <a:r>
              <a:rPr lang="en-US" sz="2200" dirty="0"/>
              <a:t>modifying and </a:t>
            </a:r>
            <a:r>
              <a:rPr lang="en-US" sz="2200" dirty="0" smtClean="0"/>
              <a:t/>
            </a:r>
            <a:br>
              <a:rPr lang="en-US" sz="2200" dirty="0" smtClean="0"/>
            </a:br>
            <a:r>
              <a:rPr lang="en-US" sz="2200" dirty="0" smtClean="0"/>
              <a:t>formatting </a:t>
            </a:r>
            <a:r>
              <a:rPr lang="en-US" sz="2200" dirty="0"/>
              <a:t>a table. </a:t>
            </a:r>
            <a:r>
              <a:rPr lang="en-US" sz="2200" dirty="0" smtClean="0"/>
              <a:t/>
            </a:r>
            <a:br>
              <a:rPr lang="en-US" sz="2200" dirty="0" smtClean="0"/>
            </a:br>
            <a:r>
              <a:rPr lang="en-US" sz="2200" dirty="0" smtClean="0"/>
              <a:t>These </a:t>
            </a:r>
            <a:r>
              <a:rPr lang="en-US" sz="2200" dirty="0"/>
              <a:t>tabs become active only when a table is selected</a:t>
            </a:r>
            <a:r>
              <a:rPr lang="en-US" sz="2200" dirty="0" smtClean="0"/>
              <a:t>.</a:t>
            </a:r>
            <a:endParaRPr lang="en-US" sz="2200" dirty="0"/>
          </a:p>
        </p:txBody>
      </p:sp>
      <p:pic>
        <p:nvPicPr>
          <p:cNvPr id="2" name="Picture 1" descr="05.01.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434080" y="1700808"/>
            <a:ext cx="5175234" cy="3203024"/>
          </a:xfrm>
          <a:prstGeom prst="rect">
            <a:avLst/>
          </a:prstGeom>
        </p:spPr>
      </p:pic>
    </p:spTree>
    <p:extLst>
      <p:ext uri="{BB962C8B-B14F-4D97-AF65-F5344CB8AC3E}">
        <p14:creationId xmlns:p14="http://schemas.microsoft.com/office/powerpoint/2010/main" xmlns="" val="28968987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Add a Row and a Column</a:t>
            </a:r>
          </a:p>
        </p:txBody>
      </p:sp>
      <p:sp>
        <p:nvSpPr>
          <p:cNvPr id="21506" name="Rectangle 3"/>
          <p:cNvSpPr>
            <a:spLocks noGrp="1" noChangeArrowheads="1"/>
          </p:cNvSpPr>
          <p:nvPr>
            <p:ph type="body" idx="1"/>
          </p:nvPr>
        </p:nvSpPr>
        <p:spPr>
          <a:xfrm>
            <a:off x="457200" y="1600200"/>
            <a:ext cx="8229600" cy="4876800"/>
          </a:xfrm>
        </p:spPr>
        <p:txBody>
          <a:bodyPr/>
          <a:lstStyle/>
          <a:p>
            <a:r>
              <a:rPr lang="en-US" sz="2250" b="1" dirty="0" smtClean="0"/>
              <a:t>USE</a:t>
            </a:r>
            <a:r>
              <a:rPr lang="en-US" sz="2250" dirty="0" smtClean="0"/>
              <a:t> </a:t>
            </a:r>
            <a:r>
              <a:rPr lang="en-US" sz="2250" dirty="0"/>
              <a:t>the </a:t>
            </a:r>
            <a:r>
              <a:rPr lang="en-US" sz="2250" b="1" i="1" dirty="0"/>
              <a:t>ATMs Final</a:t>
            </a:r>
            <a:r>
              <a:rPr lang="en-US" sz="2250" dirty="0"/>
              <a:t> presentation that is still open from the previous exercise.</a:t>
            </a:r>
          </a:p>
          <a:p>
            <a:pPr marL="457200" indent="-457200">
              <a:buFont typeface="+mj-lt"/>
              <a:buAutoNum type="arabicPeriod"/>
            </a:pPr>
            <a:r>
              <a:rPr lang="en-US" sz="2250" dirty="0" smtClean="0"/>
              <a:t>Go </a:t>
            </a:r>
            <a:r>
              <a:rPr lang="en-US" sz="2250" dirty="0"/>
              <a:t>to slide 6 (the </a:t>
            </a:r>
            <a:r>
              <a:rPr lang="en-US" sz="2250" b="1" dirty="0"/>
              <a:t>Team </a:t>
            </a:r>
            <a:br>
              <a:rPr lang="en-US" sz="2250" b="1" dirty="0"/>
            </a:br>
            <a:r>
              <a:rPr lang="en-US" sz="2250" b="1" dirty="0" smtClean="0"/>
              <a:t>Leaders</a:t>
            </a:r>
            <a:r>
              <a:rPr lang="en-US" sz="2250" dirty="0" smtClean="0"/>
              <a:t> </a:t>
            </a:r>
            <a:r>
              <a:rPr lang="en-US" sz="2250" dirty="0"/>
              <a:t>slide).</a:t>
            </a:r>
          </a:p>
          <a:p>
            <a:pPr marL="457200" indent="-457200">
              <a:buFont typeface="+mj-lt"/>
              <a:buAutoNum type="arabicPeriod"/>
            </a:pPr>
            <a:r>
              <a:rPr lang="en-US" sz="2250" dirty="0" smtClean="0"/>
              <a:t>Click </a:t>
            </a:r>
            <a:r>
              <a:rPr lang="en-US" sz="2250" dirty="0"/>
              <a:t>at the end of the </a:t>
            </a:r>
            <a:r>
              <a:rPr lang="en-US" sz="2250" dirty="0" smtClean="0"/>
              <a:t/>
            </a:r>
            <a:br>
              <a:rPr lang="en-US" sz="2250" dirty="0" smtClean="0"/>
            </a:br>
            <a:r>
              <a:rPr lang="en-US" sz="2250" dirty="0" smtClean="0"/>
              <a:t>word </a:t>
            </a:r>
            <a:r>
              <a:rPr lang="en-US" sz="2250" b="1" dirty="0"/>
              <a:t>Bailey </a:t>
            </a:r>
            <a:r>
              <a:rPr lang="en-US" sz="2250" dirty="0"/>
              <a:t>in the last </a:t>
            </a:r>
            <a:r>
              <a:rPr lang="en-US" sz="2250" dirty="0" smtClean="0"/>
              <a:t/>
            </a:r>
            <a:br>
              <a:rPr lang="en-US" sz="2250" dirty="0" smtClean="0"/>
            </a:br>
            <a:r>
              <a:rPr lang="en-US" sz="2250" dirty="0" smtClean="0"/>
              <a:t>cell</a:t>
            </a:r>
            <a:r>
              <a:rPr lang="en-US" sz="2250" dirty="0"/>
              <a:t>, and press </a:t>
            </a:r>
            <a:r>
              <a:rPr lang="en-US" sz="2250" b="1" dirty="0"/>
              <a:t>Tab</a:t>
            </a:r>
            <a:r>
              <a:rPr lang="en-US" sz="2250" dirty="0"/>
              <a:t>. A </a:t>
            </a:r>
            <a:r>
              <a:rPr lang="en-US" sz="2250" dirty="0" smtClean="0"/>
              <a:t/>
            </a:r>
            <a:br>
              <a:rPr lang="en-US" sz="2250" dirty="0" smtClean="0"/>
            </a:br>
            <a:r>
              <a:rPr lang="en-US" sz="2250" dirty="0" smtClean="0"/>
              <a:t>new </a:t>
            </a:r>
            <a:r>
              <a:rPr lang="en-US" sz="2250" dirty="0"/>
              <a:t>row appears.</a:t>
            </a:r>
          </a:p>
          <a:p>
            <a:pPr marL="457200" indent="-457200">
              <a:buFont typeface="+mj-lt"/>
              <a:buAutoNum type="arabicPeriod"/>
            </a:pPr>
            <a:r>
              <a:rPr lang="en-US" sz="2250" dirty="0" smtClean="0"/>
              <a:t>In </a:t>
            </a:r>
            <a:r>
              <a:rPr lang="en-US" sz="2250" dirty="0"/>
              <a:t>the new row, type the data shown </a:t>
            </a:r>
            <a:r>
              <a:rPr lang="en-US" sz="2250" dirty="0" smtClean="0"/>
              <a:t>above.</a:t>
            </a:r>
            <a:endParaRPr lang="en-US" sz="2250" dirty="0"/>
          </a:p>
          <a:p>
            <a:pPr marL="457200" indent="-457200">
              <a:buFont typeface="+mj-lt"/>
              <a:buAutoNum type="arabicPeriod"/>
            </a:pPr>
            <a:r>
              <a:rPr lang="en-US" sz="2250" dirty="0" smtClean="0"/>
              <a:t>Click </a:t>
            </a:r>
            <a:r>
              <a:rPr lang="en-US" sz="2250" dirty="0"/>
              <a:t>in the cell containing </a:t>
            </a:r>
            <a:r>
              <a:rPr lang="en-US" sz="2250" i="1" dirty="0"/>
              <a:t>Eastern</a:t>
            </a:r>
            <a:r>
              <a:rPr lang="en-US" sz="2250" dirty="0"/>
              <a:t> and on the </a:t>
            </a:r>
            <a:r>
              <a:rPr lang="en-US" sz="2250" b="1" dirty="0"/>
              <a:t>Table Tools Layout</a:t>
            </a:r>
            <a:r>
              <a:rPr lang="en-US" sz="2250" dirty="0"/>
              <a:t> tab, click </a:t>
            </a:r>
            <a:r>
              <a:rPr lang="en-US" sz="2250" b="1" dirty="0"/>
              <a:t>Insert Above</a:t>
            </a:r>
            <a:r>
              <a:rPr lang="en-US" sz="2250" dirty="0"/>
              <a:t> in the Rows and Columns command group. A new blank row appears above that cell’s row</a:t>
            </a:r>
            <a:r>
              <a:rPr lang="en-US" sz="2250" dirty="0" smtClean="0"/>
              <a:t>.</a:t>
            </a:r>
            <a:endParaRPr lang="en-US" sz="2400" dirty="0"/>
          </a:p>
        </p:txBody>
      </p:sp>
      <p:pic>
        <p:nvPicPr>
          <p:cNvPr id="2" name="Picture 1" descr="05.12.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283968" y="2204864"/>
            <a:ext cx="4210366" cy="2484066"/>
          </a:xfrm>
          <a:prstGeom prst="rect">
            <a:avLst/>
          </a:prstGeom>
        </p:spPr>
      </p:pic>
    </p:spTree>
    <p:extLst>
      <p:ext uri="{BB962C8B-B14F-4D97-AF65-F5344CB8AC3E}">
        <p14:creationId xmlns:p14="http://schemas.microsoft.com/office/powerpoint/2010/main" xmlns="" val="36130330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Add a Row and a Column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400" dirty="0" smtClean="0"/>
              <a:t>Drag </a:t>
            </a:r>
            <a:r>
              <a:rPr lang="en-US" sz="2400" dirty="0"/>
              <a:t>the </a:t>
            </a:r>
            <a:r>
              <a:rPr lang="en-US" sz="2400" b="1" dirty="0"/>
              <a:t>lower border of the first row</a:t>
            </a:r>
            <a:r>
              <a:rPr lang="en-US" sz="2400" dirty="0"/>
              <a:t> upward, decreasing that row’s height so the table does not overflow the slide.</a:t>
            </a:r>
          </a:p>
          <a:p>
            <a:pPr marL="457200" indent="-457200">
              <a:buFont typeface="+mj-lt"/>
              <a:buAutoNum type="arabicPeriod" startAt="5"/>
            </a:pPr>
            <a:r>
              <a:rPr lang="en-US" sz="2400" dirty="0" smtClean="0"/>
              <a:t>In </a:t>
            </a:r>
            <a:r>
              <a:rPr lang="en-US" sz="2400" dirty="0"/>
              <a:t>the new row, type </a:t>
            </a:r>
            <a:r>
              <a:rPr lang="en-US" sz="2400" dirty="0" smtClean="0"/>
              <a:t/>
            </a:r>
            <a:br>
              <a:rPr lang="en-US" sz="2400" dirty="0" smtClean="0"/>
            </a:br>
            <a:r>
              <a:rPr lang="en-US" sz="2400" dirty="0" smtClean="0"/>
              <a:t>the </a:t>
            </a:r>
            <a:r>
              <a:rPr lang="en-US" sz="2400" dirty="0"/>
              <a:t>data shown </a:t>
            </a:r>
            <a:r>
              <a:rPr lang="en-US" sz="2400" dirty="0" smtClean="0"/>
              <a:t>at</a:t>
            </a:r>
            <a:br>
              <a:rPr lang="en-US" sz="2400" dirty="0" smtClean="0"/>
            </a:br>
            <a:r>
              <a:rPr lang="en-US" sz="2400" dirty="0" smtClean="0"/>
              <a:t>right.</a:t>
            </a:r>
            <a:endParaRPr lang="en-US" sz="2400" dirty="0"/>
          </a:p>
          <a:p>
            <a:pPr marL="457200" indent="-457200">
              <a:buFont typeface="+mj-lt"/>
              <a:buAutoNum type="arabicPeriod" startAt="5"/>
            </a:pPr>
            <a:r>
              <a:rPr lang="en-US" sz="2400" dirty="0" smtClean="0"/>
              <a:t>Click </a:t>
            </a:r>
            <a:r>
              <a:rPr lang="en-US" sz="2400" dirty="0"/>
              <a:t>and drag </a:t>
            </a:r>
            <a:r>
              <a:rPr lang="en-US" sz="2400" dirty="0" smtClean="0"/>
              <a:t/>
            </a:r>
            <a:br>
              <a:rPr lang="en-US" sz="2400" dirty="0" smtClean="0"/>
            </a:br>
            <a:r>
              <a:rPr lang="en-US" sz="2400" dirty="0" smtClean="0"/>
              <a:t>across </a:t>
            </a:r>
            <a:r>
              <a:rPr lang="en-US" sz="2400" dirty="0"/>
              <a:t>all the cells </a:t>
            </a:r>
            <a:r>
              <a:rPr lang="en-US" sz="2400" dirty="0" smtClean="0"/>
              <a:t/>
            </a:r>
            <a:br>
              <a:rPr lang="en-US" sz="2400" dirty="0" smtClean="0"/>
            </a:br>
            <a:r>
              <a:rPr lang="en-US" sz="2400" dirty="0" smtClean="0"/>
              <a:t>in </a:t>
            </a:r>
            <a:r>
              <a:rPr lang="en-US" sz="2400" dirty="0"/>
              <a:t>the </a:t>
            </a:r>
            <a:r>
              <a:rPr lang="en-US" sz="2400" b="1" dirty="0"/>
              <a:t>Division</a:t>
            </a:r>
            <a:r>
              <a:rPr lang="en-US" sz="2400" dirty="0"/>
              <a:t> </a:t>
            </a:r>
            <a:r>
              <a:rPr lang="en-US" sz="2400" dirty="0" smtClean="0"/>
              <a:t/>
            </a:r>
            <a:br>
              <a:rPr lang="en-US" sz="2400" dirty="0" smtClean="0"/>
            </a:br>
            <a:r>
              <a:rPr lang="en-US" sz="2400" dirty="0" smtClean="0"/>
              <a:t>column </a:t>
            </a:r>
            <a:r>
              <a:rPr lang="en-US" sz="2400" dirty="0"/>
              <a:t>to select </a:t>
            </a:r>
            <a:r>
              <a:rPr lang="en-US" sz="2400" dirty="0" smtClean="0"/>
              <a:t/>
            </a:r>
            <a:br>
              <a:rPr lang="en-US" sz="2400" dirty="0" smtClean="0"/>
            </a:br>
            <a:r>
              <a:rPr lang="en-US" sz="2400" dirty="0" smtClean="0"/>
              <a:t>that </a:t>
            </a:r>
            <a:r>
              <a:rPr lang="en-US" sz="2400" dirty="0"/>
              <a:t>column.</a:t>
            </a:r>
          </a:p>
          <a:p>
            <a:pPr marL="457200" indent="-457200">
              <a:buFont typeface="+mj-lt"/>
              <a:buAutoNum type="arabicPeriod" startAt="5"/>
            </a:pPr>
            <a:r>
              <a:rPr lang="en-US" sz="2400" dirty="0" smtClean="0"/>
              <a:t>On </a:t>
            </a:r>
            <a:r>
              <a:rPr lang="en-US" sz="2400" dirty="0"/>
              <a:t>the </a:t>
            </a:r>
            <a:r>
              <a:rPr lang="en-US" sz="2400" b="1" dirty="0"/>
              <a:t>Table Tools Layout</a:t>
            </a:r>
            <a:r>
              <a:rPr lang="en-US" sz="2400" dirty="0"/>
              <a:t> tab, click </a:t>
            </a:r>
            <a:r>
              <a:rPr lang="en-US" sz="2400" b="1" dirty="0"/>
              <a:t>Insert Right</a:t>
            </a:r>
            <a:r>
              <a:rPr lang="en-US" sz="2400" dirty="0"/>
              <a:t>. A new blank column appears</a:t>
            </a:r>
            <a:r>
              <a:rPr lang="en-US" sz="2400" dirty="0" smtClean="0"/>
              <a:t>.</a:t>
            </a:r>
            <a:endParaRPr lang="en-US" sz="2400" dirty="0"/>
          </a:p>
        </p:txBody>
      </p:sp>
      <p:pic>
        <p:nvPicPr>
          <p:cNvPr id="2" name="Picture 1" descr="05.13.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790960" y="2420889"/>
            <a:ext cx="4544070" cy="3035032"/>
          </a:xfrm>
          <a:prstGeom prst="rect">
            <a:avLst/>
          </a:prstGeom>
        </p:spPr>
      </p:pic>
    </p:spTree>
    <p:extLst>
      <p:ext uri="{BB962C8B-B14F-4D97-AF65-F5344CB8AC3E}">
        <p14:creationId xmlns:p14="http://schemas.microsoft.com/office/powerpoint/2010/main" xmlns="" val="35069568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Add a Row and a Column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9"/>
            </a:pPr>
            <a:r>
              <a:rPr lang="en-US" sz="2300" dirty="0" smtClean="0"/>
              <a:t>In </a:t>
            </a:r>
            <a:r>
              <a:rPr lang="en-US" sz="2300" dirty="0"/>
              <a:t>the new column, </a:t>
            </a:r>
            <a:r>
              <a:rPr lang="en-US" sz="2300" dirty="0" smtClean="0"/>
              <a:t>type </a:t>
            </a:r>
            <a:br>
              <a:rPr lang="en-US" sz="2300" dirty="0" smtClean="0"/>
            </a:br>
            <a:r>
              <a:rPr lang="en-US" sz="2300" dirty="0" smtClean="0"/>
              <a:t>the </a:t>
            </a:r>
            <a:r>
              <a:rPr lang="en-US" sz="2300" dirty="0"/>
              <a:t>data shown </a:t>
            </a:r>
            <a:r>
              <a:rPr lang="en-US" sz="2300" dirty="0" smtClean="0"/>
              <a:t>at right.</a:t>
            </a:r>
            <a:endParaRPr lang="en-US" sz="2300" dirty="0"/>
          </a:p>
          <a:p>
            <a:pPr marL="457200" indent="-457200">
              <a:buFont typeface="+mj-lt"/>
              <a:buAutoNum type="arabicPeriod" startAt="9"/>
            </a:pPr>
            <a:r>
              <a:rPr lang="en-US" sz="2300" b="1" dirty="0" smtClean="0"/>
              <a:t> SAVE</a:t>
            </a:r>
            <a:r>
              <a:rPr lang="en-US" sz="2300" dirty="0" smtClean="0"/>
              <a:t> </a:t>
            </a:r>
            <a:r>
              <a:rPr lang="en-US" sz="2300" dirty="0"/>
              <a:t>the </a:t>
            </a:r>
            <a:r>
              <a:rPr lang="en-US" sz="2300" dirty="0" smtClean="0"/>
              <a:t>presentation.</a:t>
            </a:r>
          </a:p>
          <a:p>
            <a:r>
              <a:rPr lang="en-US" sz="2300" b="1" dirty="0" smtClean="0"/>
              <a:t>LEAVE</a:t>
            </a:r>
            <a:r>
              <a:rPr lang="en-US" sz="2300" dirty="0" smtClean="0"/>
              <a:t> the presentation </a:t>
            </a:r>
            <a:br>
              <a:rPr lang="en-US" sz="2300" dirty="0" smtClean="0"/>
            </a:br>
            <a:r>
              <a:rPr lang="en-US" sz="2300" dirty="0" smtClean="0"/>
              <a:t>open to use in the next </a:t>
            </a:r>
            <a:br>
              <a:rPr lang="en-US" sz="2300" dirty="0" smtClean="0"/>
            </a:br>
            <a:r>
              <a:rPr lang="en-US" sz="2300" dirty="0" smtClean="0"/>
              <a:t>exercise.</a:t>
            </a:r>
          </a:p>
          <a:p>
            <a:r>
              <a:rPr lang="en-US" sz="2300" dirty="0" smtClean="0"/>
              <a:t>To </a:t>
            </a:r>
            <a:r>
              <a:rPr lang="en-US" sz="2300" dirty="0"/>
              <a:t>add a new row at the </a:t>
            </a:r>
            <a:r>
              <a:rPr lang="en-US" sz="2300" dirty="0" smtClean="0"/>
              <a:t/>
            </a:r>
            <a:br>
              <a:rPr lang="en-US" sz="2300" dirty="0" smtClean="0"/>
            </a:br>
            <a:r>
              <a:rPr lang="en-US" sz="2300" dirty="0" smtClean="0"/>
              <a:t>bottom </a:t>
            </a:r>
            <a:r>
              <a:rPr lang="en-US" sz="2300" dirty="0"/>
              <a:t>of a table, </a:t>
            </a:r>
            <a:r>
              <a:rPr lang="en-US" sz="2300" dirty="0" smtClean="0"/>
              <a:t>move </a:t>
            </a:r>
            <a:r>
              <a:rPr lang="en-US" sz="2300" dirty="0"/>
              <a:t>into the last cell of the table (bottom right) and press Tab. </a:t>
            </a:r>
            <a:r>
              <a:rPr lang="en-US" sz="2300" dirty="0" smtClean="0"/>
              <a:t>Tools </a:t>
            </a:r>
            <a:r>
              <a:rPr lang="en-US" sz="2300" dirty="0"/>
              <a:t>in the Rows &amp; Columns group on the Table Tools Layout tab make it easy to insert new rows and </a:t>
            </a:r>
            <a:r>
              <a:rPr lang="en-US" sz="2300" dirty="0" smtClean="0"/>
              <a:t>columns. </a:t>
            </a:r>
            <a:r>
              <a:rPr lang="en-US" sz="2300" dirty="0"/>
              <a:t>Click in a cell near where you want to add </a:t>
            </a:r>
            <a:r>
              <a:rPr lang="en-US" sz="2300" dirty="0" smtClean="0"/>
              <a:t/>
            </a:r>
            <a:br>
              <a:rPr lang="en-US" sz="2300" dirty="0" smtClean="0"/>
            </a:br>
            <a:r>
              <a:rPr lang="en-US" sz="2300" dirty="0" smtClean="0"/>
              <a:t>the </a:t>
            </a:r>
            <a:r>
              <a:rPr lang="en-US" sz="2300" dirty="0"/>
              <a:t>row or column and then click the appropriate button </a:t>
            </a:r>
            <a:r>
              <a:rPr lang="en-US" sz="2300" dirty="0" smtClean="0"/>
              <a:t/>
            </a:r>
            <a:br>
              <a:rPr lang="en-US" sz="2300" dirty="0" smtClean="0"/>
            </a:br>
            <a:r>
              <a:rPr lang="en-US" sz="2300" dirty="0" smtClean="0"/>
              <a:t>on </a:t>
            </a:r>
            <a:r>
              <a:rPr lang="en-US" sz="2300" dirty="0"/>
              <a:t>the tab. </a:t>
            </a:r>
          </a:p>
          <a:p>
            <a:endParaRPr lang="en-US" sz="2400" dirty="0"/>
          </a:p>
          <a:p>
            <a:endParaRPr lang="en-US" sz="2400" dirty="0"/>
          </a:p>
          <a:p>
            <a:endParaRPr lang="en-US" sz="2400" dirty="0"/>
          </a:p>
          <a:p>
            <a:endParaRPr lang="en-US" sz="2400" dirty="0"/>
          </a:p>
        </p:txBody>
      </p:sp>
      <p:pic>
        <p:nvPicPr>
          <p:cNvPr id="2" name="Picture 1" descr="05.14.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067944" y="1567840"/>
            <a:ext cx="4506992" cy="2721509"/>
          </a:xfrm>
          <a:prstGeom prst="rect">
            <a:avLst/>
          </a:prstGeom>
        </p:spPr>
      </p:pic>
    </p:spTree>
    <p:extLst>
      <p:ext uri="{BB962C8B-B14F-4D97-AF65-F5344CB8AC3E}">
        <p14:creationId xmlns:p14="http://schemas.microsoft.com/office/powerpoint/2010/main" xmlns="" val="26206357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Deleting Rows or Columns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When </a:t>
            </a:r>
            <a:r>
              <a:rPr lang="en-US" sz="2400" dirty="0"/>
              <a:t>you delete rows and columns, the table automatically resizes to account for the removal of the data. Note, however, that columns do not automatically resize to fill the area previously occupied by a column. </a:t>
            </a:r>
            <a:endParaRPr lang="en-US" sz="2400" dirty="0" smtClean="0"/>
          </a:p>
          <a:p>
            <a:r>
              <a:rPr lang="en-US" sz="2400" dirty="0" smtClean="0"/>
              <a:t>After </a:t>
            </a:r>
            <a:r>
              <a:rPr lang="en-US" sz="2400" dirty="0"/>
              <a:t>removing columns, you may need to resize the remaining columns in the table to adjust space. You learn about resizing later in this lesson. </a:t>
            </a:r>
            <a:endParaRPr lang="en-US" sz="2400" dirty="0" smtClean="0"/>
          </a:p>
          <a:p>
            <a:r>
              <a:rPr lang="en-US" sz="2400" dirty="0" smtClean="0"/>
              <a:t>In </a:t>
            </a:r>
            <a:r>
              <a:rPr lang="en-US" sz="2400" dirty="0"/>
              <a:t>this exercise, you delete a column and a row</a:t>
            </a:r>
            <a:r>
              <a:rPr lang="en-US" sz="2400" dirty="0" smtClean="0"/>
              <a:t>.</a:t>
            </a:r>
            <a:endParaRPr lang="en-US" sz="2400" dirty="0"/>
          </a:p>
        </p:txBody>
      </p:sp>
    </p:spTree>
    <p:extLst>
      <p:ext uri="{BB962C8B-B14F-4D97-AF65-F5344CB8AC3E}">
        <p14:creationId xmlns:p14="http://schemas.microsoft.com/office/powerpoint/2010/main" xmlns="" val="4122940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a:xfrm>
            <a:off x="467544" y="476672"/>
            <a:ext cx="8229600" cy="914400"/>
          </a:xfrm>
        </p:spPr>
        <p:txBody>
          <a:bodyPr/>
          <a:lstStyle/>
          <a:p>
            <a:r>
              <a:rPr lang="en-US" b="1" dirty="0"/>
              <a:t>Step-by-Step: Delete Rows or Columns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ATMs Final</a:t>
            </a:r>
            <a:r>
              <a:rPr lang="en-US" sz="2400" dirty="0"/>
              <a:t> presentation that is still open from the previous exercise.</a:t>
            </a:r>
          </a:p>
          <a:p>
            <a:pPr marL="457200" indent="-457200">
              <a:buFont typeface="+mj-lt"/>
              <a:buAutoNum type="arabicPeriod"/>
            </a:pPr>
            <a:r>
              <a:rPr lang="en-US" sz="2400" dirty="0" smtClean="0"/>
              <a:t>On </a:t>
            </a:r>
            <a:r>
              <a:rPr lang="en-US" sz="2400" dirty="0"/>
              <a:t>slide 6, click in the </a:t>
            </a:r>
            <a:r>
              <a:rPr lang="en-US" sz="2400" dirty="0" smtClean="0"/>
              <a:t/>
            </a:r>
            <a:br>
              <a:rPr lang="en-US" sz="2400" dirty="0" smtClean="0"/>
            </a:br>
            <a:r>
              <a:rPr lang="en-US" sz="2400" dirty="0" smtClean="0"/>
              <a:t>upper </a:t>
            </a:r>
            <a:r>
              <a:rPr lang="en-US" sz="2400" dirty="0"/>
              <a:t>left cell (</a:t>
            </a:r>
            <a:r>
              <a:rPr lang="en-US" sz="2400" b="1" dirty="0"/>
              <a:t>Divisions</a:t>
            </a:r>
            <a:r>
              <a:rPr lang="en-US" sz="2400" dirty="0"/>
              <a:t>).</a:t>
            </a:r>
          </a:p>
          <a:p>
            <a:pPr marL="457200" indent="-457200">
              <a:buFont typeface="+mj-lt"/>
              <a:buAutoNum type="arabicPeriod"/>
            </a:pPr>
            <a:r>
              <a:rPr lang="en-US" sz="2400" dirty="0" smtClean="0"/>
              <a:t>On </a:t>
            </a:r>
            <a:r>
              <a:rPr lang="en-US" sz="2400" dirty="0"/>
              <a:t>the </a:t>
            </a:r>
            <a:r>
              <a:rPr lang="en-US" sz="2400" b="1" dirty="0"/>
              <a:t>Table Tools Layout</a:t>
            </a:r>
            <a:r>
              <a:rPr lang="en-US" sz="2400" dirty="0"/>
              <a:t> </a:t>
            </a:r>
            <a:r>
              <a:rPr lang="en-US" sz="2400" dirty="0" smtClean="0"/>
              <a:t/>
            </a:r>
            <a:br>
              <a:rPr lang="en-US" sz="2400" dirty="0" smtClean="0"/>
            </a:br>
            <a:r>
              <a:rPr lang="en-US" sz="2400" dirty="0" smtClean="0"/>
              <a:t>tab</a:t>
            </a:r>
            <a:r>
              <a:rPr lang="en-US" sz="2400" dirty="0"/>
              <a:t>, click the </a:t>
            </a:r>
            <a:r>
              <a:rPr lang="en-US" sz="2400" b="1" dirty="0"/>
              <a:t>Delete</a:t>
            </a:r>
            <a:r>
              <a:rPr lang="en-US" sz="2400" dirty="0"/>
              <a:t> button, </a:t>
            </a:r>
            <a:r>
              <a:rPr lang="en-US" sz="2400" dirty="0" smtClean="0"/>
              <a:t/>
            </a:r>
            <a:br>
              <a:rPr lang="en-US" sz="2400" dirty="0" smtClean="0"/>
            </a:br>
            <a:r>
              <a:rPr lang="en-US" sz="2400" dirty="0" smtClean="0"/>
              <a:t>and </a:t>
            </a:r>
            <a:r>
              <a:rPr lang="en-US" sz="2400" dirty="0"/>
              <a:t>on the menu that </a:t>
            </a:r>
            <a:r>
              <a:rPr lang="en-US" sz="2400" dirty="0" smtClean="0"/>
              <a:t/>
            </a:r>
            <a:br>
              <a:rPr lang="en-US" sz="2400" dirty="0" smtClean="0"/>
            </a:br>
            <a:r>
              <a:rPr lang="en-US" sz="2400" dirty="0" smtClean="0"/>
              <a:t>appears</a:t>
            </a:r>
            <a:r>
              <a:rPr lang="en-US" sz="2400" dirty="0"/>
              <a:t>, click </a:t>
            </a:r>
            <a:r>
              <a:rPr lang="en-US" sz="2400" b="1" dirty="0"/>
              <a:t>Delete </a:t>
            </a:r>
            <a:r>
              <a:rPr lang="en-US" sz="2400" b="1" dirty="0" smtClean="0"/>
              <a:t/>
            </a:r>
            <a:br>
              <a:rPr lang="en-US" sz="2400" b="1" dirty="0" smtClean="0"/>
            </a:br>
            <a:r>
              <a:rPr lang="en-US" sz="2400" b="1" dirty="0" smtClean="0"/>
              <a:t>Columns </a:t>
            </a:r>
            <a:r>
              <a:rPr lang="en-US" sz="2400" b="1" dirty="0"/>
              <a:t>(</a:t>
            </a:r>
            <a:r>
              <a:rPr lang="en-US" sz="2400" dirty="0"/>
              <a:t>see </a:t>
            </a:r>
            <a:r>
              <a:rPr lang="en-US" sz="2400" dirty="0" smtClean="0"/>
              <a:t>right)</a:t>
            </a:r>
            <a:r>
              <a:rPr lang="en-US" sz="2400" dirty="0"/>
              <a:t>. The </a:t>
            </a:r>
            <a:r>
              <a:rPr lang="en-US" sz="2400" dirty="0" smtClean="0"/>
              <a:t/>
            </a:r>
            <a:br>
              <a:rPr lang="en-US" sz="2400" dirty="0" smtClean="0"/>
            </a:br>
            <a:r>
              <a:rPr lang="en-US" sz="2400" dirty="0" smtClean="0"/>
              <a:t>first </a:t>
            </a:r>
            <a:r>
              <a:rPr lang="en-US" sz="2400" dirty="0"/>
              <a:t>column is deleted.</a:t>
            </a:r>
          </a:p>
          <a:p>
            <a:pPr marL="457200" indent="-457200">
              <a:buFont typeface="+mj-lt"/>
              <a:buAutoNum type="arabicPeriod"/>
            </a:pPr>
            <a:r>
              <a:rPr lang="en-US" sz="2400" dirty="0" smtClean="0"/>
              <a:t>Click </a:t>
            </a:r>
            <a:r>
              <a:rPr lang="en-US" sz="2400" dirty="0"/>
              <a:t>the Undo button on the Quick Access toolbar to undo the delete operation</a:t>
            </a:r>
            <a:r>
              <a:rPr lang="en-US" sz="2400" dirty="0" smtClean="0"/>
              <a:t>.</a:t>
            </a:r>
            <a:endParaRPr lang="en-US" sz="2400" dirty="0"/>
          </a:p>
        </p:txBody>
      </p:sp>
      <p:pic>
        <p:nvPicPr>
          <p:cNvPr id="2" name="Picture 1" descr="05.15.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572000" y="2132856"/>
            <a:ext cx="3944114" cy="3143430"/>
          </a:xfrm>
          <a:prstGeom prst="rect">
            <a:avLst/>
          </a:prstGeom>
        </p:spPr>
      </p:pic>
    </p:spTree>
    <p:extLst>
      <p:ext uri="{BB962C8B-B14F-4D97-AF65-F5344CB8AC3E}">
        <p14:creationId xmlns:p14="http://schemas.microsoft.com/office/powerpoint/2010/main" xmlns="" val="35972183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Delete Rows or Columns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Click </a:t>
            </a:r>
            <a:r>
              <a:rPr lang="en-US" sz="2400" dirty="0"/>
              <a:t>in the lower-left cell (</a:t>
            </a:r>
            <a:r>
              <a:rPr lang="en-US" sz="2400" b="1" dirty="0"/>
              <a:t>Western</a:t>
            </a:r>
            <a:r>
              <a:rPr lang="en-US" sz="2400" dirty="0"/>
              <a:t>).</a:t>
            </a:r>
          </a:p>
          <a:p>
            <a:pPr marL="457200" indent="-457200">
              <a:buFont typeface="+mj-lt"/>
              <a:buAutoNum type="arabicPeriod" startAt="4"/>
            </a:pPr>
            <a:r>
              <a:rPr lang="en-US" sz="2400" dirty="0" smtClean="0"/>
              <a:t>On </a:t>
            </a:r>
            <a:r>
              <a:rPr lang="en-US" sz="2400" dirty="0"/>
              <a:t>the </a:t>
            </a:r>
            <a:r>
              <a:rPr lang="en-US" sz="2400" b="1" dirty="0"/>
              <a:t>Table Tools Layout</a:t>
            </a:r>
            <a:r>
              <a:rPr lang="en-US" sz="2400" dirty="0"/>
              <a:t> tab, click the </a:t>
            </a:r>
            <a:r>
              <a:rPr lang="en-US" sz="2400" b="1" dirty="0"/>
              <a:t>Delete</a:t>
            </a:r>
            <a:r>
              <a:rPr lang="en-US" sz="2400" dirty="0"/>
              <a:t> button, and on the menu that appears, click </a:t>
            </a:r>
            <a:r>
              <a:rPr lang="en-US" sz="2400" b="1" dirty="0"/>
              <a:t>Delete Rows</a:t>
            </a:r>
            <a:r>
              <a:rPr lang="en-US" sz="2400" dirty="0"/>
              <a:t>. The bottom row is deleted.</a:t>
            </a:r>
          </a:p>
          <a:p>
            <a:pPr marL="457200" indent="-457200">
              <a:buFont typeface="+mj-lt"/>
              <a:buAutoNum type="arabicPeriod" startAt="4"/>
            </a:pPr>
            <a:r>
              <a:rPr lang="en-US" sz="2400" dirty="0" smtClean="0"/>
              <a:t>Click </a:t>
            </a:r>
            <a:r>
              <a:rPr lang="en-US" sz="2400" dirty="0"/>
              <a:t>the Undo button on the Quick Access toolbar to undo the delete operation.</a:t>
            </a:r>
          </a:p>
          <a:p>
            <a:pPr marL="457200" indent="-457200">
              <a:buFont typeface="+mj-lt"/>
              <a:buAutoNum type="arabicPeriod" startAt="4"/>
            </a:pPr>
            <a:r>
              <a:rPr lang="en-US" sz="2400" b="1" dirty="0" smtClean="0"/>
              <a:t>SAVE</a:t>
            </a:r>
            <a:r>
              <a:rPr lang="en-US" sz="2400" dirty="0" smtClean="0"/>
              <a:t> </a:t>
            </a:r>
            <a:r>
              <a:rPr lang="en-US" sz="2400" dirty="0"/>
              <a:t>the presentation.</a:t>
            </a:r>
          </a:p>
          <a:p>
            <a:r>
              <a:rPr lang="en-US" sz="2400" b="1" dirty="0"/>
              <a:t>LEAVE</a:t>
            </a:r>
            <a:r>
              <a:rPr lang="en-US" sz="2400" dirty="0"/>
              <a:t> the presentation open to use in the next exercise.</a:t>
            </a:r>
          </a:p>
          <a:p>
            <a:endParaRPr lang="en-US" sz="2400" dirty="0"/>
          </a:p>
          <a:p>
            <a:endParaRPr lang="en-US" sz="2400" dirty="0"/>
          </a:p>
          <a:p>
            <a:endParaRPr lang="en-US" sz="2400" dirty="0"/>
          </a:p>
        </p:txBody>
      </p:sp>
    </p:spTree>
    <p:extLst>
      <p:ext uri="{BB962C8B-B14F-4D97-AF65-F5344CB8AC3E}">
        <p14:creationId xmlns:p14="http://schemas.microsoft.com/office/powerpoint/2010/main" xmlns="" val="26032954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Moving Rows and Columns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Move </a:t>
            </a:r>
            <a:r>
              <a:rPr lang="en-US" sz="2400" dirty="0"/>
              <a:t>rows and columns when you need to reorder data. You can use drag and drop or the Cut and Paste commands to move row or column data into a new, blank row or column. </a:t>
            </a:r>
            <a:endParaRPr lang="en-US" sz="2400" dirty="0" smtClean="0"/>
          </a:p>
          <a:p>
            <a:r>
              <a:rPr lang="en-US" sz="2400" dirty="0" smtClean="0"/>
              <a:t>In </a:t>
            </a:r>
            <a:r>
              <a:rPr lang="en-US" sz="2400" dirty="0"/>
              <a:t>this exercise, you will insert a new column and then move content into it</a:t>
            </a:r>
            <a:r>
              <a:rPr lang="en-US" sz="2400" dirty="0" smtClean="0"/>
              <a:t>.</a:t>
            </a:r>
            <a:endParaRPr lang="en-US" sz="2400" dirty="0"/>
          </a:p>
        </p:txBody>
      </p:sp>
    </p:spTree>
    <p:extLst>
      <p:ext uri="{BB962C8B-B14F-4D97-AF65-F5344CB8AC3E}">
        <p14:creationId xmlns:p14="http://schemas.microsoft.com/office/powerpoint/2010/main" xmlns="" val="5533040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Move a Column</a:t>
            </a:r>
          </a:p>
        </p:txBody>
      </p:sp>
      <p:sp>
        <p:nvSpPr>
          <p:cNvPr id="21506" name="Rectangle 3"/>
          <p:cNvSpPr>
            <a:spLocks noGrp="1" noChangeArrowheads="1"/>
          </p:cNvSpPr>
          <p:nvPr>
            <p:ph type="body" idx="1"/>
          </p:nvPr>
        </p:nvSpPr>
        <p:spPr>
          <a:xfrm>
            <a:off x="457200" y="1600200"/>
            <a:ext cx="8229600" cy="4876800"/>
          </a:xfrm>
        </p:spPr>
        <p:txBody>
          <a:bodyPr/>
          <a:lstStyle/>
          <a:p>
            <a:r>
              <a:rPr lang="en-US" sz="2000" b="1" dirty="0" smtClean="0"/>
              <a:t>USE</a:t>
            </a:r>
            <a:r>
              <a:rPr lang="en-US" sz="2000" dirty="0" smtClean="0"/>
              <a:t> </a:t>
            </a:r>
            <a:r>
              <a:rPr lang="en-US" sz="2000" dirty="0"/>
              <a:t>the </a:t>
            </a:r>
            <a:r>
              <a:rPr lang="en-US" sz="2000" b="1" i="1" dirty="0"/>
              <a:t>ATMs Final</a:t>
            </a:r>
            <a:r>
              <a:rPr lang="en-US" sz="2000" dirty="0"/>
              <a:t> presentation that is </a:t>
            </a:r>
            <a:r>
              <a:rPr lang="en-US" sz="2000" dirty="0" smtClean="0"/>
              <a:t>still open </a:t>
            </a:r>
            <a:r>
              <a:rPr lang="en-US" sz="2000" dirty="0"/>
              <a:t>from the previous exercise.</a:t>
            </a:r>
          </a:p>
          <a:p>
            <a:pPr marL="457200" indent="-457200">
              <a:buFont typeface="+mj-lt"/>
              <a:buAutoNum type="arabicPeriod"/>
            </a:pPr>
            <a:r>
              <a:rPr lang="en-US" sz="2000" dirty="0" smtClean="0"/>
              <a:t>Go </a:t>
            </a:r>
            <a:r>
              <a:rPr lang="en-US" sz="2000" dirty="0"/>
              <a:t>to slide 4, </a:t>
            </a:r>
            <a:r>
              <a:rPr lang="en-US" sz="2000" dirty="0" smtClean="0"/>
              <a:t/>
            </a:r>
            <a:br>
              <a:rPr lang="en-US" sz="2000" dirty="0" smtClean="0"/>
            </a:br>
            <a:r>
              <a:rPr lang="en-US" sz="2000" dirty="0" smtClean="0"/>
              <a:t>click </a:t>
            </a:r>
            <a:r>
              <a:rPr lang="en-US" sz="2000" dirty="0"/>
              <a:t>in the </a:t>
            </a:r>
            <a:r>
              <a:rPr lang="en-US" sz="2000" dirty="0" smtClean="0"/>
              <a:t/>
            </a:r>
            <a:br>
              <a:rPr lang="en-US" sz="2000" dirty="0" smtClean="0"/>
            </a:br>
            <a:r>
              <a:rPr lang="en-US" sz="2000" dirty="0" smtClean="0"/>
              <a:t>second </a:t>
            </a:r>
            <a:r>
              <a:rPr lang="en-US" sz="2000" dirty="0"/>
              <a:t>column, </a:t>
            </a:r>
            <a:r>
              <a:rPr lang="en-US" sz="2000" dirty="0" smtClean="0"/>
              <a:t/>
            </a:r>
            <a:br>
              <a:rPr lang="en-US" sz="2000" dirty="0" smtClean="0"/>
            </a:br>
            <a:r>
              <a:rPr lang="en-US" sz="2000" dirty="0" smtClean="0"/>
              <a:t>and </a:t>
            </a:r>
            <a:r>
              <a:rPr lang="en-US" sz="2000" dirty="0"/>
              <a:t>on the </a:t>
            </a:r>
            <a:r>
              <a:rPr lang="en-US" sz="2000" dirty="0" smtClean="0"/>
              <a:t>Table </a:t>
            </a:r>
            <a:br>
              <a:rPr lang="en-US" sz="2000" dirty="0" smtClean="0"/>
            </a:br>
            <a:r>
              <a:rPr lang="en-US" sz="2000" dirty="0" smtClean="0"/>
              <a:t>Tools </a:t>
            </a:r>
            <a:r>
              <a:rPr lang="en-US" sz="2000" dirty="0"/>
              <a:t>Layout tab, </a:t>
            </a:r>
            <a:r>
              <a:rPr lang="en-US" sz="2000" dirty="0" smtClean="0"/>
              <a:t/>
            </a:r>
            <a:br>
              <a:rPr lang="en-US" sz="2000" dirty="0" smtClean="0"/>
            </a:br>
            <a:r>
              <a:rPr lang="en-US" sz="2000" dirty="0" smtClean="0"/>
              <a:t>click </a:t>
            </a:r>
            <a:r>
              <a:rPr lang="en-US" sz="2000" b="1" dirty="0"/>
              <a:t>Insert Left</a:t>
            </a:r>
            <a:r>
              <a:rPr lang="en-US" sz="2000" dirty="0"/>
              <a:t>. </a:t>
            </a:r>
            <a:r>
              <a:rPr lang="en-US" sz="2000" dirty="0" smtClean="0"/>
              <a:t/>
            </a:r>
            <a:br>
              <a:rPr lang="en-US" sz="2000" dirty="0" smtClean="0"/>
            </a:br>
            <a:r>
              <a:rPr lang="en-US" sz="2000" dirty="0" smtClean="0"/>
              <a:t>A </a:t>
            </a:r>
            <a:r>
              <a:rPr lang="en-US" sz="2000" dirty="0"/>
              <a:t>new column is inserted between the first and second columns.</a:t>
            </a:r>
          </a:p>
          <a:p>
            <a:pPr marL="457200" indent="-457200">
              <a:buFont typeface="+mj-lt"/>
              <a:buAutoNum type="arabicPeriod"/>
            </a:pPr>
            <a:r>
              <a:rPr lang="en-US" sz="2000" dirty="0" smtClean="0"/>
              <a:t>Drag </a:t>
            </a:r>
            <a:r>
              <a:rPr lang="en-US" sz="2000" dirty="0"/>
              <a:t>across all the cells in the rightmost column to select them.</a:t>
            </a:r>
          </a:p>
          <a:p>
            <a:pPr marL="457200" indent="-457200">
              <a:buFont typeface="+mj-lt"/>
              <a:buAutoNum type="arabicPeriod"/>
            </a:pPr>
            <a:r>
              <a:rPr lang="en-US" sz="2000" dirty="0" smtClean="0"/>
              <a:t>Drag </a:t>
            </a:r>
            <a:r>
              <a:rPr lang="en-US" sz="2000" dirty="0"/>
              <a:t>the selected column and drop it on top of the first cell in the blank column you inserted in step 1. The data from the selected column is moved to the new column, and a blank column remains in the data’s previous location, as </a:t>
            </a:r>
            <a:r>
              <a:rPr lang="en-US" sz="2000" dirty="0" smtClean="0"/>
              <a:t>shown above.</a:t>
            </a:r>
            <a:endParaRPr lang="en-US" sz="2000" dirty="0"/>
          </a:p>
        </p:txBody>
      </p:sp>
      <p:pic>
        <p:nvPicPr>
          <p:cNvPr id="2" name="Picture 1" descr="05.16.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966720" y="2060848"/>
            <a:ext cx="5574184" cy="1863325"/>
          </a:xfrm>
          <a:prstGeom prst="rect">
            <a:avLst/>
          </a:prstGeom>
        </p:spPr>
      </p:pic>
    </p:spTree>
    <p:extLst>
      <p:ext uri="{BB962C8B-B14F-4D97-AF65-F5344CB8AC3E}">
        <p14:creationId xmlns:p14="http://schemas.microsoft.com/office/powerpoint/2010/main" xmlns="" val="10287659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Move a Column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250" dirty="0" smtClean="0"/>
              <a:t>With </a:t>
            </a:r>
            <a:r>
              <a:rPr lang="en-US" sz="2250" dirty="0"/>
              <a:t>the second column still selected, press </a:t>
            </a:r>
            <a:r>
              <a:rPr lang="en-US" sz="2250" b="1" dirty="0"/>
              <a:t>Ctrl</a:t>
            </a:r>
            <a:r>
              <a:rPr lang="en-US" sz="2250" dirty="0"/>
              <a:t>+</a:t>
            </a:r>
            <a:r>
              <a:rPr lang="en-US" sz="2250" b="1" dirty="0"/>
              <a:t>X</a:t>
            </a:r>
            <a:r>
              <a:rPr lang="en-US" sz="2250" dirty="0"/>
              <a:t> to cut the column’s data to the clipboard. The column disappears entirely. When you use the Ctrl+X command to cut all data from a column, a blank column is not left behind, as with drag and drop.</a:t>
            </a:r>
          </a:p>
          <a:p>
            <a:pPr marL="457200" indent="-457200">
              <a:buFont typeface="+mj-lt"/>
              <a:buAutoNum type="arabicPeriod" startAt="4"/>
            </a:pPr>
            <a:r>
              <a:rPr lang="en-US" sz="2250" dirty="0" smtClean="0"/>
              <a:t>Click </a:t>
            </a:r>
            <a:r>
              <a:rPr lang="en-US" sz="2250" dirty="0"/>
              <a:t>in the first row of the empty column on the right side of the table and press </a:t>
            </a:r>
            <a:r>
              <a:rPr lang="en-US" sz="2250" b="1" dirty="0"/>
              <a:t>Ctrl</a:t>
            </a:r>
            <a:r>
              <a:rPr lang="en-US" sz="2250" dirty="0"/>
              <a:t>+</a:t>
            </a:r>
            <a:r>
              <a:rPr lang="en-US" sz="2250" b="1" dirty="0"/>
              <a:t>V</a:t>
            </a:r>
            <a:r>
              <a:rPr lang="en-US" sz="2250" dirty="0"/>
              <a:t> to paste the data into that column. The data is placed in the empty column, and the table returns to having only three columns. </a:t>
            </a:r>
          </a:p>
          <a:p>
            <a:pPr marL="457200" indent="-457200">
              <a:buFont typeface="+mj-lt"/>
              <a:buAutoNum type="arabicPeriod" startAt="4"/>
            </a:pPr>
            <a:r>
              <a:rPr lang="en-US" sz="2250" dirty="0" smtClean="0"/>
              <a:t>Drag </a:t>
            </a:r>
            <a:r>
              <a:rPr lang="en-US" sz="2250" dirty="0"/>
              <a:t>the table’s frame to re-center it on the slide if needed. (It may be slightly skewed to the left.) </a:t>
            </a:r>
          </a:p>
          <a:p>
            <a:pPr marL="457200" indent="-457200">
              <a:buFont typeface="+mj-lt"/>
              <a:buAutoNum type="arabicPeriod" startAt="4"/>
            </a:pPr>
            <a:r>
              <a:rPr lang="en-US" sz="2250" b="1" dirty="0" smtClean="0"/>
              <a:t>SAVE</a:t>
            </a:r>
            <a:r>
              <a:rPr lang="en-US" sz="2250" dirty="0" smtClean="0"/>
              <a:t> </a:t>
            </a:r>
            <a:r>
              <a:rPr lang="en-US" sz="2250" dirty="0"/>
              <a:t>the presentation.</a:t>
            </a:r>
          </a:p>
          <a:p>
            <a:r>
              <a:rPr lang="en-US" sz="2250" b="1" dirty="0"/>
              <a:t>LEAVE</a:t>
            </a:r>
            <a:r>
              <a:rPr lang="en-US" sz="2250" dirty="0"/>
              <a:t> the presentation open to use in the next exercise.</a:t>
            </a:r>
          </a:p>
          <a:p>
            <a:endParaRPr lang="en-US" sz="2400" dirty="0"/>
          </a:p>
          <a:p>
            <a:endParaRPr lang="en-US" sz="2400" dirty="0"/>
          </a:p>
          <a:p>
            <a:endParaRPr lang="en-US" sz="2400" dirty="0"/>
          </a:p>
        </p:txBody>
      </p:sp>
    </p:spTree>
    <p:extLst>
      <p:ext uri="{BB962C8B-B14F-4D97-AF65-F5344CB8AC3E}">
        <p14:creationId xmlns:p14="http://schemas.microsoft.com/office/powerpoint/2010/main" xmlns="" val="32695161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Move a Column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Moving rows and columns in PowerPoint 2010 is similar to moving rows and columns in a worksheet program such as Excel: </a:t>
            </a:r>
            <a:r>
              <a:rPr lang="en-US" sz="2400" dirty="0" smtClean="0"/>
              <a:t>make </a:t>
            </a:r>
            <a:r>
              <a:rPr lang="en-US" sz="2400" dirty="0"/>
              <a:t>sure you have a blank row or column in which to insert the new data. If </a:t>
            </a:r>
            <a:r>
              <a:rPr lang="en-US" sz="2400" dirty="0" smtClean="0"/>
              <a:t>you </a:t>
            </a:r>
            <a:r>
              <a:rPr lang="en-US" sz="2400" dirty="0"/>
              <a:t>drag a row or column to a new location, you </a:t>
            </a:r>
            <a:r>
              <a:rPr lang="en-US" sz="2400" dirty="0" smtClean="0"/>
              <a:t>overwrite </a:t>
            </a:r>
            <a:r>
              <a:rPr lang="en-US" sz="2400" dirty="0"/>
              <a:t>the existing data at that location.</a:t>
            </a:r>
          </a:p>
          <a:p>
            <a:r>
              <a:rPr lang="en-US" sz="2400" dirty="0"/>
              <a:t>There is one important difference between PowerPoint tables and Excel spreadsheets when moving data. When you move data around in a PowerPoint table, the area to which you paste or drag the content must be empty. Otherwise, the incoming content will overwrite what is already there. Unlike in Excel, the existing content does not move over to accommodate the new content.</a:t>
            </a:r>
          </a:p>
          <a:p>
            <a:endParaRPr lang="en-US" sz="2400" dirty="0"/>
          </a:p>
        </p:txBody>
      </p:sp>
    </p:spTree>
    <p:extLst>
      <p:ext uri="{BB962C8B-B14F-4D97-AF65-F5344CB8AC3E}">
        <p14:creationId xmlns:p14="http://schemas.microsoft.com/office/powerpoint/2010/main" xmlns="" val="26573210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Creating </a:t>
            </a:r>
            <a:r>
              <a:rPr lang="en-US" b="1" dirty="0" smtClean="0"/>
              <a:t>Tables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When </a:t>
            </a:r>
            <a:r>
              <a:rPr lang="en-US" sz="2400" dirty="0"/>
              <a:t>you want to organize complex data on a slide, use a </a:t>
            </a:r>
            <a:r>
              <a:rPr lang="en-US" sz="2400" b="1" i="1" dirty="0"/>
              <a:t>table.</a:t>
            </a:r>
            <a:r>
              <a:rPr lang="en-US" sz="2400" dirty="0"/>
              <a:t> </a:t>
            </a:r>
            <a:endParaRPr lang="en-US" sz="2400" dirty="0" smtClean="0"/>
          </a:p>
          <a:p>
            <a:r>
              <a:rPr lang="en-US" sz="2400" dirty="0" smtClean="0"/>
              <a:t>A </a:t>
            </a:r>
            <a:r>
              <a:rPr lang="en-US" sz="2400" dirty="0"/>
              <a:t>table is a grid into which you can type text in the individual </a:t>
            </a:r>
            <a:r>
              <a:rPr lang="en-US" sz="2400" b="1" i="1" dirty="0"/>
              <a:t>cells</a:t>
            </a:r>
            <a:r>
              <a:rPr lang="en-US" sz="2400" dirty="0"/>
              <a:t> at the intersection of each column and row. </a:t>
            </a:r>
            <a:endParaRPr lang="en-US" sz="2400" dirty="0" smtClean="0"/>
          </a:p>
          <a:p>
            <a:r>
              <a:rPr lang="en-US" sz="2400" dirty="0" smtClean="0"/>
              <a:t>A </a:t>
            </a:r>
            <a:r>
              <a:rPr lang="en-US" sz="2400" dirty="0"/>
              <a:t>table’s column and row structure makes data easy to understand. </a:t>
            </a:r>
            <a:endParaRPr lang="en-US" sz="2400" dirty="0" smtClean="0"/>
          </a:p>
          <a:p>
            <a:r>
              <a:rPr lang="en-US" sz="2400" dirty="0" smtClean="0"/>
              <a:t>If </a:t>
            </a:r>
            <a:r>
              <a:rPr lang="en-US" sz="2400" dirty="0"/>
              <a:t>you need to organize numerical data that may be used in calculations, you can insert an Excel worksheet right on a slide and use Excel’s tools to work with the data.</a:t>
            </a:r>
          </a:p>
          <a:p>
            <a:endParaRPr lang="en-US" sz="2400" dirty="0"/>
          </a:p>
          <a:p>
            <a:endParaRPr lang="en-US" sz="2400" dirty="0"/>
          </a:p>
        </p:txBody>
      </p:sp>
    </p:spTree>
    <p:extLst>
      <p:ext uri="{BB962C8B-B14F-4D97-AF65-F5344CB8AC3E}">
        <p14:creationId xmlns:p14="http://schemas.microsoft.com/office/powerpoint/2010/main" xmlns="" val="212284043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Resizing and Distributing Rows and Columns</a:t>
            </a:r>
          </a:p>
        </p:txBody>
      </p:sp>
      <p:sp>
        <p:nvSpPr>
          <p:cNvPr id="21506" name="Rectangle 3"/>
          <p:cNvSpPr>
            <a:spLocks noGrp="1" noChangeArrowheads="1"/>
          </p:cNvSpPr>
          <p:nvPr>
            <p:ph type="body" idx="1"/>
          </p:nvPr>
        </p:nvSpPr>
        <p:spPr>
          <a:xfrm>
            <a:off x="457200" y="1600200"/>
            <a:ext cx="8229600" cy="4876800"/>
          </a:xfrm>
        </p:spPr>
        <p:txBody>
          <a:bodyPr/>
          <a:lstStyle/>
          <a:p>
            <a:r>
              <a:rPr lang="en-US" sz="2200" dirty="0" smtClean="0"/>
              <a:t>Row </a:t>
            </a:r>
            <a:r>
              <a:rPr lang="en-US" sz="2200" dirty="0"/>
              <a:t>heights and column widths can be easily resized by dragging or double-clicking cell borders.</a:t>
            </a:r>
          </a:p>
          <a:p>
            <a:r>
              <a:rPr lang="en-US" sz="2200" dirty="0"/>
              <a:t>Adjust column widths or row heights to eliminate unused space or add space to make table text more readable. Dragging allows you to “eyeball” column widths or row </a:t>
            </a:r>
            <a:r>
              <a:rPr lang="en-US" sz="2200" dirty="0" smtClean="0"/>
              <a:t>heights. </a:t>
            </a:r>
            <a:r>
              <a:rPr lang="en-US" sz="2200" dirty="0"/>
              <a:t>Double-clicking allows you to immediately set column width to the width of its widest line. Double-clicking does not adjust row height, however. </a:t>
            </a:r>
            <a:endParaRPr lang="en-US" sz="2200" dirty="0" smtClean="0"/>
          </a:p>
          <a:p>
            <a:r>
              <a:rPr lang="en-US" sz="2200" dirty="0" smtClean="0"/>
              <a:t>To </a:t>
            </a:r>
            <a:r>
              <a:rPr lang="en-US" sz="2200" dirty="0"/>
              <a:t>resize a row that has been enlarged, drag its bottom border. To make all the rows or columns the same width, you can use the Distribute Rows or Distribute Columns buttons.</a:t>
            </a:r>
          </a:p>
          <a:p>
            <a:r>
              <a:rPr lang="en-US" sz="2200" dirty="0"/>
              <a:t>In this exercise, you will resize rows and columns in two different ways and distribute the column widths evenly</a:t>
            </a:r>
            <a:r>
              <a:rPr lang="en-US" sz="2200" dirty="0" smtClean="0"/>
              <a:t>.</a:t>
            </a:r>
            <a:endParaRPr lang="en-US" sz="2200" dirty="0"/>
          </a:p>
        </p:txBody>
      </p:sp>
    </p:spTree>
    <p:extLst>
      <p:ext uri="{BB962C8B-B14F-4D97-AF65-F5344CB8AC3E}">
        <p14:creationId xmlns:p14="http://schemas.microsoft.com/office/powerpoint/2010/main" xmlns="" val="34821025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Resize and </a:t>
            </a:r>
            <a:r>
              <a:rPr lang="en-US" b="1" dirty="0" smtClean="0"/>
              <a:t/>
            </a:r>
            <a:br>
              <a:rPr lang="en-US" b="1" dirty="0" smtClean="0"/>
            </a:br>
            <a:r>
              <a:rPr lang="en-US" b="1" dirty="0" smtClean="0"/>
              <a:t>Distribute </a:t>
            </a:r>
            <a:r>
              <a:rPr lang="en-US" b="1" dirty="0"/>
              <a:t>Rows and Columns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ATMs Final</a:t>
            </a:r>
            <a:r>
              <a:rPr lang="en-US" sz="2400" dirty="0"/>
              <a:t> presentation that is still open from the previous exercise.</a:t>
            </a:r>
          </a:p>
          <a:p>
            <a:pPr marL="457200" indent="-457200">
              <a:buFont typeface="+mj-lt"/>
              <a:buAutoNum type="arabicPeriod"/>
            </a:pPr>
            <a:r>
              <a:rPr lang="en-US" sz="2400" dirty="0" smtClean="0"/>
              <a:t>Go </a:t>
            </a:r>
            <a:r>
              <a:rPr lang="en-US" sz="2400" dirty="0"/>
              <a:t>to slide 6, and </a:t>
            </a:r>
            <a:r>
              <a:rPr lang="en-US" sz="2400" dirty="0" smtClean="0"/>
              <a:t/>
            </a:r>
            <a:br>
              <a:rPr lang="en-US" sz="2400" dirty="0" smtClean="0"/>
            </a:br>
            <a:r>
              <a:rPr lang="en-US" sz="2400" dirty="0" smtClean="0"/>
              <a:t>double</a:t>
            </a:r>
            <a:r>
              <a:rPr lang="en-US" sz="2400" dirty="0"/>
              <a:t>-click the </a:t>
            </a:r>
            <a:r>
              <a:rPr lang="en-US" sz="2400" dirty="0" smtClean="0"/>
              <a:t/>
            </a:r>
            <a:br>
              <a:rPr lang="en-US" sz="2400" dirty="0" smtClean="0"/>
            </a:br>
            <a:r>
              <a:rPr lang="en-US" sz="2400" dirty="0" smtClean="0"/>
              <a:t>vertical </a:t>
            </a:r>
            <a:r>
              <a:rPr lang="en-US" sz="2400" dirty="0"/>
              <a:t>border </a:t>
            </a:r>
            <a:r>
              <a:rPr lang="en-US" sz="2400" dirty="0" smtClean="0"/>
              <a:t/>
            </a:r>
            <a:br>
              <a:rPr lang="en-US" sz="2400" dirty="0" smtClean="0"/>
            </a:br>
            <a:r>
              <a:rPr lang="en-US" sz="2400" dirty="0" smtClean="0"/>
              <a:t>between </a:t>
            </a:r>
            <a:r>
              <a:rPr lang="en-US" sz="2400" dirty="0"/>
              <a:t>the first </a:t>
            </a:r>
            <a:r>
              <a:rPr lang="en-US" sz="2400" dirty="0" smtClean="0"/>
              <a:t/>
            </a:r>
            <a:br>
              <a:rPr lang="en-US" sz="2400" dirty="0" smtClean="0"/>
            </a:br>
            <a:r>
              <a:rPr lang="en-US" sz="2400" dirty="0" smtClean="0"/>
              <a:t>and </a:t>
            </a:r>
            <a:r>
              <a:rPr lang="en-US" sz="2400" dirty="0"/>
              <a:t>second </a:t>
            </a:r>
            <a:r>
              <a:rPr lang="en-US" sz="2400" dirty="0" smtClean="0"/>
              <a:t/>
            </a:r>
            <a:br>
              <a:rPr lang="en-US" sz="2400" dirty="0" smtClean="0"/>
            </a:br>
            <a:r>
              <a:rPr lang="en-US" sz="2400" dirty="0" smtClean="0"/>
              <a:t>columns</a:t>
            </a:r>
            <a:r>
              <a:rPr lang="en-US" sz="2400" dirty="0"/>
              <a:t>.</a:t>
            </a:r>
          </a:p>
          <a:p>
            <a:pPr marL="457200" indent="-457200">
              <a:buFont typeface="+mj-lt"/>
              <a:buAutoNum type="arabicPeriod"/>
            </a:pPr>
            <a:r>
              <a:rPr lang="en-US" sz="2400" dirty="0" smtClean="0"/>
              <a:t>Drag </a:t>
            </a:r>
            <a:r>
              <a:rPr lang="en-US" sz="2400" dirty="0"/>
              <a:t>the horizontal border between the Claude Simpson and Mary Bailey lines in the table upward, so that the Claude Simpson cells are as short as possible without truncating the text. See </a:t>
            </a:r>
            <a:r>
              <a:rPr lang="en-US" sz="2400" dirty="0" smtClean="0"/>
              <a:t>above.</a:t>
            </a:r>
            <a:endParaRPr lang="en-US" sz="2400" dirty="0"/>
          </a:p>
        </p:txBody>
      </p:sp>
      <p:pic>
        <p:nvPicPr>
          <p:cNvPr id="2" name="Picture 1" descr="05.17.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454400" y="2134632"/>
            <a:ext cx="5155352" cy="2608657"/>
          </a:xfrm>
          <a:prstGeom prst="rect">
            <a:avLst/>
          </a:prstGeom>
        </p:spPr>
      </p:pic>
    </p:spTree>
    <p:extLst>
      <p:ext uri="{BB962C8B-B14F-4D97-AF65-F5344CB8AC3E}">
        <p14:creationId xmlns:p14="http://schemas.microsoft.com/office/powerpoint/2010/main" xmlns="" val="256195380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Resize and </a:t>
            </a:r>
            <a:br>
              <a:rPr lang="en-US" b="1" dirty="0"/>
            </a:br>
            <a:r>
              <a:rPr lang="en-US" b="1" dirty="0"/>
              <a:t>Distribute Rows and Columns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0" indent="0">
              <a:buNone/>
            </a:pPr>
            <a:r>
              <a:rPr lang="en-US" sz="2400" dirty="0"/>
              <a:t>If you need to be more precise in resizing, you can use the tools in the Cell Size group on the Table Tools Layout tab to specify exact widths and heights for table cells. </a:t>
            </a:r>
          </a:p>
          <a:p>
            <a:pPr marL="457200" indent="-457200">
              <a:buFont typeface="+mj-lt"/>
              <a:buAutoNum type="arabicPeriod" startAt="3"/>
            </a:pPr>
            <a:r>
              <a:rPr lang="en-US" sz="2400" dirty="0" smtClean="0"/>
              <a:t>Click </a:t>
            </a:r>
            <a:r>
              <a:rPr lang="en-US" sz="2400" dirty="0"/>
              <a:t>in the cell that contains </a:t>
            </a:r>
            <a:r>
              <a:rPr lang="en-US" sz="2400" i="1" dirty="0"/>
              <a:t>States</a:t>
            </a:r>
            <a:r>
              <a:rPr lang="en-US" sz="2400" dirty="0"/>
              <a:t>.</a:t>
            </a:r>
          </a:p>
          <a:p>
            <a:pPr marL="457200" indent="-457200">
              <a:buFont typeface="+mj-lt"/>
              <a:buAutoNum type="arabicPeriod" startAt="3"/>
            </a:pPr>
            <a:r>
              <a:rPr lang="en-US" sz="2400" dirty="0" smtClean="0"/>
              <a:t>On </a:t>
            </a:r>
            <a:r>
              <a:rPr lang="en-US" sz="2400" dirty="0"/>
              <a:t>the </a:t>
            </a:r>
            <a:r>
              <a:rPr lang="en-US" sz="2400" b="1" dirty="0"/>
              <a:t>Table Tools </a:t>
            </a:r>
            <a:r>
              <a:rPr lang="en-US" sz="2400" b="1" dirty="0" smtClean="0"/>
              <a:t/>
            </a:r>
            <a:br>
              <a:rPr lang="en-US" sz="2400" b="1" dirty="0" smtClean="0"/>
            </a:br>
            <a:r>
              <a:rPr lang="en-US" sz="2400" b="1" dirty="0" smtClean="0"/>
              <a:t>Layout</a:t>
            </a:r>
            <a:r>
              <a:rPr lang="en-US" sz="2400" dirty="0" smtClean="0"/>
              <a:t> </a:t>
            </a:r>
            <a:r>
              <a:rPr lang="en-US" sz="2400" dirty="0"/>
              <a:t>tab, in the </a:t>
            </a:r>
            <a:r>
              <a:rPr lang="en-US" sz="2400" dirty="0" smtClean="0"/>
              <a:t/>
            </a:r>
            <a:br>
              <a:rPr lang="en-US" sz="2400" dirty="0" smtClean="0"/>
            </a:br>
            <a:r>
              <a:rPr lang="en-US" sz="2400" b="1" dirty="0" smtClean="0"/>
              <a:t>Cell </a:t>
            </a:r>
            <a:r>
              <a:rPr lang="en-US" sz="2400" b="1" dirty="0"/>
              <a:t>Size</a:t>
            </a:r>
            <a:r>
              <a:rPr lang="en-US" sz="2400" dirty="0"/>
              <a:t> group’s </a:t>
            </a:r>
            <a:r>
              <a:rPr lang="en-US" sz="2400" dirty="0" smtClean="0"/>
              <a:t/>
            </a:r>
            <a:br>
              <a:rPr lang="en-US" sz="2400" dirty="0" smtClean="0"/>
            </a:br>
            <a:r>
              <a:rPr lang="en-US" sz="2400" b="1" dirty="0" smtClean="0"/>
              <a:t>Width</a:t>
            </a:r>
            <a:r>
              <a:rPr lang="en-US" sz="2400" dirty="0" smtClean="0"/>
              <a:t> </a:t>
            </a:r>
            <a:r>
              <a:rPr lang="en-US" sz="2400" dirty="0"/>
              <a:t>box, set the </a:t>
            </a:r>
            <a:r>
              <a:rPr lang="en-US" sz="2400" dirty="0" smtClean="0"/>
              <a:t/>
            </a:r>
            <a:br>
              <a:rPr lang="en-US" sz="2400" dirty="0" smtClean="0"/>
            </a:br>
            <a:r>
              <a:rPr lang="en-US" sz="2400" dirty="0" smtClean="0"/>
              <a:t>value </a:t>
            </a:r>
            <a:r>
              <a:rPr lang="en-US" sz="2400" dirty="0"/>
              <a:t>to exactly 4” </a:t>
            </a:r>
            <a:r>
              <a:rPr lang="en-US" sz="2400" dirty="0" smtClean="0"/>
              <a:t/>
            </a:r>
            <a:br>
              <a:rPr lang="en-US" sz="2400" dirty="0" smtClean="0"/>
            </a:br>
            <a:r>
              <a:rPr lang="en-US" sz="2400" dirty="0" smtClean="0"/>
              <a:t>by </a:t>
            </a:r>
            <a:r>
              <a:rPr lang="en-US" sz="2400" dirty="0"/>
              <a:t>clicking the up </a:t>
            </a:r>
            <a:r>
              <a:rPr lang="en-US" sz="2400" dirty="0" smtClean="0"/>
              <a:t/>
            </a:r>
            <a:br>
              <a:rPr lang="en-US" sz="2400" dirty="0" smtClean="0"/>
            </a:br>
            <a:r>
              <a:rPr lang="en-US" sz="2400" dirty="0" smtClean="0"/>
              <a:t>increment </a:t>
            </a:r>
            <a:r>
              <a:rPr lang="en-US" sz="2400" dirty="0"/>
              <a:t>arrow. </a:t>
            </a:r>
            <a:r>
              <a:rPr lang="en-US" sz="2400" dirty="0" smtClean="0"/>
              <a:t/>
            </a:r>
            <a:br>
              <a:rPr lang="en-US" sz="2400" dirty="0" smtClean="0"/>
            </a:br>
            <a:r>
              <a:rPr lang="en-US" sz="2400" dirty="0" smtClean="0"/>
              <a:t>See right.</a:t>
            </a:r>
            <a:endParaRPr lang="en-US" sz="2400" dirty="0"/>
          </a:p>
        </p:txBody>
      </p:sp>
      <p:pic>
        <p:nvPicPr>
          <p:cNvPr id="2" name="Picture 1" descr="05.18.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667760" y="2780929"/>
            <a:ext cx="4905200" cy="3420732"/>
          </a:xfrm>
          <a:prstGeom prst="rect">
            <a:avLst/>
          </a:prstGeom>
        </p:spPr>
      </p:pic>
    </p:spTree>
    <p:extLst>
      <p:ext uri="{BB962C8B-B14F-4D97-AF65-F5344CB8AC3E}">
        <p14:creationId xmlns:p14="http://schemas.microsoft.com/office/powerpoint/2010/main" xmlns="" val="1585607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Resize and </a:t>
            </a:r>
            <a:br>
              <a:rPr lang="en-US" b="1" dirty="0"/>
            </a:br>
            <a:r>
              <a:rPr lang="en-US" b="1" dirty="0"/>
              <a:t>Distribute Rows and Columns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400" dirty="0" smtClean="0"/>
              <a:t>Select </a:t>
            </a:r>
            <a:r>
              <a:rPr lang="en-US" sz="2400" dirty="0"/>
              <a:t>the entire table by dragging across it.</a:t>
            </a:r>
          </a:p>
          <a:p>
            <a:pPr marL="457200" indent="-457200">
              <a:buFont typeface="+mj-lt"/>
              <a:buAutoNum type="arabicPeriod" startAt="5"/>
            </a:pPr>
            <a:r>
              <a:rPr lang="en-US" sz="2400" dirty="0" smtClean="0"/>
              <a:t>On </a:t>
            </a:r>
            <a:r>
              <a:rPr lang="en-US" sz="2400" dirty="0"/>
              <a:t>the Table Tools Layout tab, click the Distribute Columns </a:t>
            </a:r>
            <a:r>
              <a:rPr lang="en-US" sz="2400" dirty="0" smtClean="0"/>
              <a:t>button       . </a:t>
            </a:r>
            <a:r>
              <a:rPr lang="en-US" sz="2400" dirty="0"/>
              <a:t>Each column becomes the same width.</a:t>
            </a:r>
          </a:p>
          <a:p>
            <a:pPr marL="457200" indent="-457200">
              <a:buFont typeface="+mj-lt"/>
              <a:buAutoNum type="arabicPeriod" startAt="5"/>
            </a:pPr>
            <a:r>
              <a:rPr lang="en-US" sz="2400" b="1" dirty="0" smtClean="0"/>
              <a:t>SAVE</a:t>
            </a:r>
            <a:r>
              <a:rPr lang="en-US" sz="2400" dirty="0" smtClean="0"/>
              <a:t> </a:t>
            </a:r>
            <a:r>
              <a:rPr lang="en-US" sz="2400" dirty="0"/>
              <a:t>the presentation.</a:t>
            </a:r>
          </a:p>
          <a:p>
            <a:r>
              <a:rPr lang="en-US" sz="2400" b="1" dirty="0"/>
              <a:t>LEAVE</a:t>
            </a:r>
            <a:r>
              <a:rPr lang="en-US" sz="2400" dirty="0"/>
              <a:t> the presentation open to use in the next exercise.</a:t>
            </a:r>
          </a:p>
          <a:p>
            <a:r>
              <a:rPr lang="en-US" sz="2400" dirty="0" smtClean="0"/>
              <a:t>When </a:t>
            </a:r>
            <a:r>
              <a:rPr lang="en-US" sz="2400" dirty="0"/>
              <a:t>you click in any cell and resize a row or column, all cells in that row or column are adjusted at the same time.</a:t>
            </a:r>
          </a:p>
          <a:p>
            <a:r>
              <a:rPr lang="en-US" sz="2400" dirty="0"/>
              <a:t>If space in a table is extremely tight, you may be able to fit more text in columns and rows by adjusting cell margins. The Cell Margins button in the Alignment group on the Table Tools Layout tab allows you to select from four different cell margin </a:t>
            </a:r>
            <a:r>
              <a:rPr lang="en-US" sz="2400" dirty="0" smtClean="0"/>
              <a:t>options </a:t>
            </a:r>
            <a:r>
              <a:rPr lang="en-US" sz="2400" dirty="0"/>
              <a:t>or create custom margins.</a:t>
            </a:r>
          </a:p>
          <a:p>
            <a:endParaRPr lang="en-US" sz="2400" dirty="0"/>
          </a:p>
          <a:p>
            <a:endParaRPr lang="en-US" sz="2400" dirty="0"/>
          </a:p>
          <a:p>
            <a:endParaRPr lang="en-US" sz="2400" dirty="0"/>
          </a:p>
        </p:txBody>
      </p:sp>
      <p:pic>
        <p:nvPicPr>
          <p:cNvPr id="2" name="Picture 1" descr="05.distribute.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907704" y="2420888"/>
            <a:ext cx="424160" cy="411685"/>
          </a:xfrm>
          <a:prstGeom prst="rect">
            <a:avLst/>
          </a:prstGeom>
        </p:spPr>
      </p:pic>
    </p:spTree>
    <p:extLst>
      <p:ext uri="{BB962C8B-B14F-4D97-AF65-F5344CB8AC3E}">
        <p14:creationId xmlns:p14="http://schemas.microsoft.com/office/powerpoint/2010/main" xmlns="" val="89474112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Merging and Splitting Table Cells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The </a:t>
            </a:r>
            <a:r>
              <a:rPr lang="en-US" sz="2400" dirty="0"/>
              <a:t>merge and split features allow you to adjust how content fits in table cells and to modify the internal structure of a table without increasing or reducing its overall width. </a:t>
            </a:r>
            <a:endParaRPr lang="en-US" sz="2400" dirty="0" smtClean="0"/>
          </a:p>
          <a:p>
            <a:r>
              <a:rPr lang="en-US" sz="2400" dirty="0" smtClean="0"/>
              <a:t>By </a:t>
            </a:r>
            <a:r>
              <a:rPr lang="en-US" sz="2400" dirty="0"/>
              <a:t>merging cells, you can position content so it spans more than one column or row. When two cells merge, all the content is retained; a paragraph break is inserted between their content. </a:t>
            </a:r>
            <a:endParaRPr lang="en-US" sz="2400" dirty="0" smtClean="0"/>
          </a:p>
          <a:p>
            <a:r>
              <a:rPr lang="en-US" sz="2400" dirty="0" smtClean="0"/>
              <a:t>Use </a:t>
            </a:r>
            <a:r>
              <a:rPr lang="en-US" sz="2400" dirty="0"/>
              <a:t>the split feature when you want to divide a single row or column to accommodate additional entries without modifying the remainder of the table. </a:t>
            </a:r>
          </a:p>
        </p:txBody>
      </p:sp>
    </p:spTree>
    <p:extLst>
      <p:ext uri="{BB962C8B-B14F-4D97-AF65-F5344CB8AC3E}">
        <p14:creationId xmlns:p14="http://schemas.microsoft.com/office/powerpoint/2010/main" xmlns="" val="224808885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Merging and Splitting Table Cells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When you split a cell that contains content, the content goes with the leftmost or upper cell; you may choose to move some or all of the content into the new blank cell(s) after the split. </a:t>
            </a:r>
            <a:endParaRPr lang="en-US" sz="2400" dirty="0" smtClean="0"/>
          </a:p>
          <a:p>
            <a:r>
              <a:rPr lang="en-US" sz="2400" dirty="0" smtClean="0"/>
              <a:t>Merging </a:t>
            </a:r>
            <a:r>
              <a:rPr lang="en-US" sz="2400" dirty="0"/>
              <a:t>and splitting can modify the internal structure of a table without increasing or reducing its overall width. </a:t>
            </a:r>
            <a:endParaRPr lang="en-US" sz="2400" dirty="0" smtClean="0"/>
          </a:p>
          <a:p>
            <a:r>
              <a:rPr lang="en-US" sz="2400" dirty="0" smtClean="0"/>
              <a:t>In </a:t>
            </a:r>
            <a:r>
              <a:rPr lang="en-US" sz="2400" dirty="0"/>
              <a:t>this exercise, you practice merging and splitting table cells</a:t>
            </a:r>
            <a:r>
              <a:rPr lang="en-US" sz="2400" dirty="0" smtClean="0"/>
              <a:t>.</a:t>
            </a:r>
            <a:endParaRPr lang="en-US" sz="2400" dirty="0"/>
          </a:p>
        </p:txBody>
      </p:sp>
    </p:spTree>
    <p:extLst>
      <p:ext uri="{BB962C8B-B14F-4D97-AF65-F5344CB8AC3E}">
        <p14:creationId xmlns:p14="http://schemas.microsoft.com/office/powerpoint/2010/main" xmlns="" val="354245818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Merge and Split Table Cells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ATMs Final</a:t>
            </a:r>
            <a:r>
              <a:rPr lang="en-US" sz="2400" dirty="0"/>
              <a:t> presentation that is still open from the previous exercise.</a:t>
            </a:r>
          </a:p>
          <a:p>
            <a:pPr marL="457200" indent="-457200">
              <a:buFont typeface="+mj-lt"/>
              <a:buAutoNum type="arabicPeriod"/>
            </a:pPr>
            <a:r>
              <a:rPr lang="en-US" sz="2400" dirty="0" smtClean="0"/>
              <a:t>Go </a:t>
            </a:r>
            <a:r>
              <a:rPr lang="en-US" sz="2400" dirty="0"/>
              <a:t>to slide 6 and </a:t>
            </a:r>
            <a:r>
              <a:rPr lang="en-US" sz="2400" dirty="0" smtClean="0"/>
              <a:t/>
            </a:r>
            <a:br>
              <a:rPr lang="en-US" sz="2400" dirty="0" smtClean="0"/>
            </a:br>
            <a:r>
              <a:rPr lang="en-US" sz="2400" dirty="0" smtClean="0"/>
              <a:t>select </a:t>
            </a:r>
            <a:r>
              <a:rPr lang="en-US" sz="2400" dirty="0"/>
              <a:t>the </a:t>
            </a:r>
            <a:r>
              <a:rPr lang="en-US" sz="2400" b="1" dirty="0"/>
              <a:t>cells </a:t>
            </a:r>
            <a:r>
              <a:rPr lang="en-US" sz="2400" b="1" dirty="0" smtClean="0"/>
              <a:t/>
            </a:r>
            <a:br>
              <a:rPr lang="en-US" sz="2400" b="1" dirty="0" smtClean="0"/>
            </a:br>
            <a:r>
              <a:rPr lang="en-US" sz="2400" b="1" dirty="0" smtClean="0"/>
              <a:t>containing </a:t>
            </a:r>
            <a:r>
              <a:rPr lang="en-US" sz="2400" b="1" i="1" dirty="0"/>
              <a:t>Wesley </a:t>
            </a:r>
            <a:r>
              <a:rPr lang="en-US" sz="2400" b="1" i="1" dirty="0" smtClean="0"/>
              <a:t/>
            </a:r>
            <a:br>
              <a:rPr lang="en-US" sz="2400" b="1" i="1" dirty="0" smtClean="0"/>
            </a:br>
            <a:r>
              <a:rPr lang="en-US" sz="2400" b="1" dirty="0" smtClean="0"/>
              <a:t>and </a:t>
            </a:r>
            <a:r>
              <a:rPr lang="en-US" sz="2400" b="1" i="1" dirty="0"/>
              <a:t>Kirk</a:t>
            </a:r>
            <a:r>
              <a:rPr lang="en-US" sz="2400" dirty="0"/>
              <a:t>.</a:t>
            </a:r>
          </a:p>
          <a:p>
            <a:pPr marL="457200" indent="-457200">
              <a:buFont typeface="+mj-lt"/>
              <a:buAutoNum type="arabicPeriod"/>
            </a:pPr>
            <a:r>
              <a:rPr lang="en-US" sz="2400" dirty="0" smtClean="0"/>
              <a:t>On </a:t>
            </a:r>
            <a:r>
              <a:rPr lang="en-US" sz="2400" dirty="0"/>
              <a:t>the </a:t>
            </a:r>
            <a:r>
              <a:rPr lang="en-US" sz="2400" b="1" dirty="0"/>
              <a:t>Table Tools </a:t>
            </a:r>
            <a:r>
              <a:rPr lang="en-US" sz="2400" b="1" dirty="0" smtClean="0"/>
              <a:t/>
            </a:r>
            <a:br>
              <a:rPr lang="en-US" sz="2400" b="1" dirty="0" smtClean="0"/>
            </a:br>
            <a:r>
              <a:rPr lang="en-US" sz="2400" b="1" dirty="0" smtClean="0"/>
              <a:t>Layout</a:t>
            </a:r>
            <a:r>
              <a:rPr lang="en-US" sz="2400" dirty="0" smtClean="0"/>
              <a:t> </a:t>
            </a:r>
            <a:r>
              <a:rPr lang="en-US" sz="2400" dirty="0"/>
              <a:t>tab, click </a:t>
            </a:r>
            <a:r>
              <a:rPr lang="en-US" sz="2400" dirty="0" smtClean="0"/>
              <a:t/>
            </a:r>
            <a:br>
              <a:rPr lang="en-US" sz="2400" dirty="0" smtClean="0"/>
            </a:br>
            <a:r>
              <a:rPr lang="en-US" sz="2400" b="1" dirty="0" smtClean="0"/>
              <a:t>Merge </a:t>
            </a:r>
            <a:r>
              <a:rPr lang="en-US" sz="2400" b="1" dirty="0"/>
              <a:t>Cells</a:t>
            </a:r>
            <a:r>
              <a:rPr lang="en-US" sz="2400" dirty="0"/>
              <a:t>. The </a:t>
            </a:r>
            <a:r>
              <a:rPr lang="en-US" sz="2400" dirty="0" smtClean="0"/>
              <a:t/>
            </a:r>
            <a:br>
              <a:rPr lang="en-US" sz="2400" dirty="0" smtClean="0"/>
            </a:br>
            <a:r>
              <a:rPr lang="en-US" sz="2400" dirty="0" smtClean="0"/>
              <a:t>two </a:t>
            </a:r>
            <a:r>
              <a:rPr lang="en-US" sz="2400" dirty="0"/>
              <a:t>cells become </a:t>
            </a:r>
            <a:r>
              <a:rPr lang="en-US" sz="2400" dirty="0" smtClean="0"/>
              <a:t/>
            </a:r>
            <a:br>
              <a:rPr lang="en-US" sz="2400" dirty="0" smtClean="0"/>
            </a:br>
            <a:r>
              <a:rPr lang="en-US" sz="2400" dirty="0" smtClean="0"/>
              <a:t>one</a:t>
            </a:r>
            <a:r>
              <a:rPr lang="en-US" sz="2400" dirty="0"/>
              <a:t>, and the text from both cells appears in the merged cell, separated by a paragraph break as shown </a:t>
            </a:r>
            <a:r>
              <a:rPr lang="en-US" sz="2400" dirty="0" smtClean="0"/>
              <a:t>above.</a:t>
            </a:r>
            <a:endParaRPr lang="en-US" sz="2400" dirty="0"/>
          </a:p>
        </p:txBody>
      </p:sp>
      <p:pic>
        <p:nvPicPr>
          <p:cNvPr id="2" name="Picture 1" descr="05.19.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635896" y="2060848"/>
            <a:ext cx="4866006" cy="3363114"/>
          </a:xfrm>
          <a:prstGeom prst="rect">
            <a:avLst/>
          </a:prstGeom>
        </p:spPr>
      </p:pic>
    </p:spTree>
    <p:extLst>
      <p:ext uri="{BB962C8B-B14F-4D97-AF65-F5344CB8AC3E}">
        <p14:creationId xmlns:p14="http://schemas.microsoft.com/office/powerpoint/2010/main" xmlns="" val="336183759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Merge and Split Table Cells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200" dirty="0" smtClean="0"/>
              <a:t>Click </a:t>
            </a:r>
            <a:r>
              <a:rPr lang="en-US" sz="2200" dirty="0"/>
              <a:t>at the beginning of the second name and press Backspace to delete the paragraph break between the two names, so they appear on the same line.</a:t>
            </a:r>
          </a:p>
          <a:p>
            <a:pPr marL="457200" indent="-457200">
              <a:buFont typeface="+mj-lt"/>
              <a:buAutoNum type="arabicPeriod" startAt="3"/>
            </a:pPr>
            <a:r>
              <a:rPr lang="en-US" sz="2200" dirty="0" smtClean="0"/>
              <a:t>Use </a:t>
            </a:r>
            <a:r>
              <a:rPr lang="en-US" sz="2200" dirty="0"/>
              <a:t>the procedures </a:t>
            </a:r>
            <a:r>
              <a:rPr lang="en-US" sz="2200" dirty="0" smtClean="0"/>
              <a:t/>
            </a:r>
            <a:br>
              <a:rPr lang="en-US" sz="2200" dirty="0" smtClean="0"/>
            </a:br>
            <a:r>
              <a:rPr lang="en-US" sz="2200" dirty="0" smtClean="0"/>
              <a:t>in steps </a:t>
            </a:r>
            <a:r>
              <a:rPr lang="en-US" sz="2200" dirty="0"/>
              <a:t>1-3 to merge </a:t>
            </a:r>
            <a:r>
              <a:rPr lang="en-US" sz="2200" dirty="0" smtClean="0"/>
              <a:t/>
            </a:r>
            <a:br>
              <a:rPr lang="en-US" sz="2200" dirty="0" smtClean="0"/>
            </a:br>
            <a:r>
              <a:rPr lang="en-US" sz="2200" dirty="0" smtClean="0"/>
              <a:t>each of </a:t>
            </a:r>
            <a:r>
              <a:rPr lang="en-US" sz="2200" dirty="0"/>
              <a:t>the other three </a:t>
            </a:r>
            <a:r>
              <a:rPr lang="en-US" sz="2200" dirty="0" smtClean="0"/>
              <a:t/>
            </a:r>
            <a:br>
              <a:rPr lang="en-US" sz="2200" dirty="0" smtClean="0"/>
            </a:br>
            <a:r>
              <a:rPr lang="en-US" sz="2200" dirty="0" smtClean="0"/>
              <a:t>names </a:t>
            </a:r>
            <a:r>
              <a:rPr lang="en-US" sz="2200" dirty="0"/>
              <a:t>(Claude Simpson, </a:t>
            </a:r>
            <a:r>
              <a:rPr lang="en-US" sz="2200" dirty="0" smtClean="0"/>
              <a:t/>
            </a:r>
            <a:br>
              <a:rPr lang="en-US" sz="2200" dirty="0" smtClean="0"/>
            </a:br>
            <a:r>
              <a:rPr lang="en-US" sz="2200" dirty="0" smtClean="0"/>
              <a:t>Mary </a:t>
            </a:r>
            <a:r>
              <a:rPr lang="en-US" sz="2200" dirty="0"/>
              <a:t>Bailey, Greg </a:t>
            </a:r>
            <a:r>
              <a:rPr lang="en-US" sz="2200" dirty="0" smtClean="0"/>
              <a:t/>
            </a:r>
            <a:br>
              <a:rPr lang="en-US" sz="2200" dirty="0" smtClean="0"/>
            </a:br>
            <a:r>
              <a:rPr lang="en-US" sz="2200" dirty="0" smtClean="0"/>
              <a:t>Ballantine</a:t>
            </a:r>
            <a:r>
              <a:rPr lang="en-US" sz="2200" dirty="0"/>
              <a:t>) in the table </a:t>
            </a:r>
            <a:r>
              <a:rPr lang="en-US" sz="2200" dirty="0" smtClean="0"/>
              <a:t/>
            </a:r>
            <a:br>
              <a:rPr lang="en-US" sz="2200" dirty="0" smtClean="0"/>
            </a:br>
            <a:r>
              <a:rPr lang="en-US" sz="2200" dirty="0" smtClean="0"/>
              <a:t>in </a:t>
            </a:r>
            <a:r>
              <a:rPr lang="en-US" sz="2200" dirty="0"/>
              <a:t>the same way.</a:t>
            </a:r>
          </a:p>
          <a:p>
            <a:pPr marL="457200" indent="-457200">
              <a:buFont typeface="+mj-lt"/>
              <a:buAutoNum type="arabicPeriod" startAt="3"/>
            </a:pPr>
            <a:r>
              <a:rPr lang="en-US" sz="2200" dirty="0" smtClean="0"/>
              <a:t>Use </a:t>
            </a:r>
            <a:r>
              <a:rPr lang="en-US" sz="2200" dirty="0"/>
              <a:t>the procedures in </a:t>
            </a:r>
            <a:r>
              <a:rPr lang="en-US" sz="2200" dirty="0" smtClean="0"/>
              <a:t/>
            </a:r>
            <a:br>
              <a:rPr lang="en-US" sz="2200" dirty="0" smtClean="0"/>
            </a:br>
            <a:r>
              <a:rPr lang="en-US" sz="2200" dirty="0" smtClean="0"/>
              <a:t>steps </a:t>
            </a:r>
            <a:r>
              <a:rPr lang="en-US" sz="2200" dirty="0"/>
              <a:t>1-3 to merge the cells containing the names of the representatives for the Eastern region, and leave each name on a separate line as </a:t>
            </a:r>
            <a:r>
              <a:rPr lang="en-US" sz="2200" dirty="0" smtClean="0"/>
              <a:t>shown above.</a:t>
            </a:r>
            <a:endParaRPr lang="en-US" sz="2400" dirty="0"/>
          </a:p>
        </p:txBody>
      </p:sp>
      <p:pic>
        <p:nvPicPr>
          <p:cNvPr id="2" name="Picture 1" descr="05.20.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283968" y="2487176"/>
            <a:ext cx="4287520" cy="2738523"/>
          </a:xfrm>
          <a:prstGeom prst="rect">
            <a:avLst/>
          </a:prstGeom>
        </p:spPr>
      </p:pic>
    </p:spTree>
    <p:extLst>
      <p:ext uri="{BB962C8B-B14F-4D97-AF65-F5344CB8AC3E}">
        <p14:creationId xmlns:p14="http://schemas.microsoft.com/office/powerpoint/2010/main" xmlns="" val="12259482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Merge and Split Table Cells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400" dirty="0" smtClean="0"/>
              <a:t>Select </a:t>
            </a:r>
            <a:r>
              <a:rPr lang="en-US" sz="2400" dirty="0"/>
              <a:t>all three cells that contain state names, and on the </a:t>
            </a:r>
            <a:r>
              <a:rPr lang="en-US" sz="2400" b="1" dirty="0"/>
              <a:t>Table Tools Layout </a:t>
            </a:r>
            <a:r>
              <a:rPr lang="en-US" sz="2400" dirty="0"/>
              <a:t>tab, click </a:t>
            </a:r>
            <a:r>
              <a:rPr lang="en-US" sz="2400" b="1" dirty="0"/>
              <a:t>Split Cells</a:t>
            </a:r>
            <a:r>
              <a:rPr lang="en-US" sz="2400" dirty="0"/>
              <a:t> in the Merge command group. The </a:t>
            </a:r>
            <a:r>
              <a:rPr lang="en-US" sz="2400" b="1" dirty="0"/>
              <a:t>Split Cells</a:t>
            </a:r>
            <a:r>
              <a:rPr lang="en-US" sz="2400" dirty="0"/>
              <a:t> dialog box opens.</a:t>
            </a:r>
          </a:p>
          <a:p>
            <a:pPr marL="457200" indent="-457200">
              <a:buFont typeface="+mj-lt"/>
              <a:buAutoNum type="arabicPeriod" startAt="6"/>
            </a:pPr>
            <a:r>
              <a:rPr lang="en-US" sz="2400" dirty="0" smtClean="0"/>
              <a:t>In </a:t>
            </a:r>
            <a:r>
              <a:rPr lang="en-US" sz="2400" dirty="0"/>
              <a:t>the Number of Columns text box, </a:t>
            </a:r>
            <a:r>
              <a:rPr lang="en-US" sz="2400" dirty="0" smtClean="0"/>
              <a:t/>
            </a:r>
            <a:br>
              <a:rPr lang="en-US" sz="2400" dirty="0" smtClean="0"/>
            </a:br>
            <a:r>
              <a:rPr lang="en-US" sz="2400" dirty="0" smtClean="0"/>
              <a:t>type </a:t>
            </a:r>
            <a:r>
              <a:rPr lang="en-US" sz="2400" b="1" dirty="0"/>
              <a:t>2</a:t>
            </a:r>
            <a:r>
              <a:rPr lang="en-US" sz="2400" dirty="0"/>
              <a:t> to set the number of columns </a:t>
            </a:r>
            <a:r>
              <a:rPr lang="en-US" sz="2400" dirty="0" smtClean="0"/>
              <a:t/>
            </a:r>
            <a:br>
              <a:rPr lang="en-US" sz="2400" dirty="0" smtClean="0"/>
            </a:br>
            <a:r>
              <a:rPr lang="en-US" sz="2400" dirty="0" smtClean="0"/>
              <a:t>to </a:t>
            </a:r>
            <a:r>
              <a:rPr lang="en-US" sz="2400" dirty="0"/>
              <a:t>2. In the Number of Rows box, </a:t>
            </a:r>
            <a:r>
              <a:rPr lang="en-US" sz="2400" dirty="0" smtClean="0"/>
              <a:t/>
            </a:r>
            <a:br>
              <a:rPr lang="en-US" sz="2400" dirty="0" smtClean="0"/>
            </a:br>
            <a:r>
              <a:rPr lang="en-US" sz="2400" dirty="0" smtClean="0"/>
              <a:t>type </a:t>
            </a:r>
            <a:r>
              <a:rPr lang="en-US" sz="2400" b="1" dirty="0"/>
              <a:t>1</a:t>
            </a:r>
            <a:r>
              <a:rPr lang="en-US" sz="2400" dirty="0"/>
              <a:t> to set the number of rows </a:t>
            </a:r>
            <a:r>
              <a:rPr lang="en-US" sz="2400" dirty="0" smtClean="0"/>
              <a:t/>
            </a:r>
            <a:br>
              <a:rPr lang="en-US" sz="2400" dirty="0" smtClean="0"/>
            </a:br>
            <a:r>
              <a:rPr lang="en-US" sz="2400" dirty="0" smtClean="0"/>
              <a:t>to </a:t>
            </a:r>
            <a:r>
              <a:rPr lang="en-US" sz="2400" dirty="0"/>
              <a:t>1 (see </a:t>
            </a:r>
            <a:r>
              <a:rPr lang="en-US" sz="2400" dirty="0" smtClean="0"/>
              <a:t>right)</a:t>
            </a:r>
            <a:r>
              <a:rPr lang="en-US" sz="2400" dirty="0"/>
              <a:t>. Then click </a:t>
            </a:r>
            <a:r>
              <a:rPr lang="en-US" sz="2400" b="1" dirty="0"/>
              <a:t>OK</a:t>
            </a:r>
            <a:r>
              <a:rPr lang="en-US" sz="2400" dirty="0"/>
              <a:t>.</a:t>
            </a:r>
          </a:p>
          <a:p>
            <a:pPr marL="457200" lvl="0" indent="-457200">
              <a:buFont typeface="+mj-lt"/>
              <a:buAutoNum type="arabicPeriod" startAt="6"/>
            </a:pPr>
            <a:r>
              <a:rPr lang="en-US" sz="2400" dirty="0" smtClean="0"/>
              <a:t>For </a:t>
            </a:r>
            <a:r>
              <a:rPr lang="en-US" sz="2400" dirty="0"/>
              <a:t>each division, move approximately half of the names from the existing cell to the empty cell to its right as shown </a:t>
            </a:r>
            <a:r>
              <a:rPr lang="en-US" sz="2400" dirty="0" smtClean="0"/>
              <a:t>on the next slide. </a:t>
            </a:r>
            <a:r>
              <a:rPr lang="en-US" sz="2400" dirty="0"/>
              <a:t>You can move the text either with drag and drop or Cut and Paste</a:t>
            </a:r>
            <a:r>
              <a:rPr lang="en-US" sz="2400" dirty="0" smtClean="0"/>
              <a:t>.</a:t>
            </a:r>
            <a:endParaRPr lang="en-US" sz="2400" dirty="0"/>
          </a:p>
        </p:txBody>
      </p:sp>
      <p:pic>
        <p:nvPicPr>
          <p:cNvPr id="2" name="Picture 1" descr="05.21.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796136" y="2780928"/>
            <a:ext cx="2613660" cy="1555236"/>
          </a:xfrm>
          <a:prstGeom prst="rect">
            <a:avLst/>
          </a:prstGeom>
        </p:spPr>
      </p:pic>
    </p:spTree>
    <p:extLst>
      <p:ext uri="{BB962C8B-B14F-4D97-AF65-F5344CB8AC3E}">
        <p14:creationId xmlns:p14="http://schemas.microsoft.com/office/powerpoint/2010/main" xmlns="" val="264214563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Merge and Split Table Cells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9"/>
            </a:pPr>
            <a:r>
              <a:rPr lang="en-US" sz="2400" b="1" dirty="0" smtClean="0"/>
              <a:t>SAVE</a:t>
            </a:r>
            <a:r>
              <a:rPr lang="en-US" sz="2400" dirty="0" smtClean="0"/>
              <a:t> </a:t>
            </a:r>
            <a:r>
              <a:rPr lang="en-US" sz="2400" dirty="0"/>
              <a:t>the </a:t>
            </a:r>
            <a:r>
              <a:rPr lang="en-US" sz="2400" dirty="0" smtClean="0"/>
              <a:t>pre-</a:t>
            </a:r>
            <a:br>
              <a:rPr lang="en-US" sz="2400" dirty="0" smtClean="0"/>
            </a:br>
            <a:r>
              <a:rPr lang="en-US" sz="2400" dirty="0" smtClean="0"/>
              <a:t>sentation</a:t>
            </a:r>
            <a:r>
              <a:rPr lang="en-US" sz="2400" dirty="0" smtClean="0"/>
              <a:t> file </a:t>
            </a:r>
            <a:br>
              <a:rPr lang="en-US" sz="2400" dirty="0" smtClean="0"/>
            </a:br>
            <a:r>
              <a:rPr lang="en-US" sz="2400" dirty="0" smtClean="0"/>
              <a:t>and </a:t>
            </a:r>
            <a:r>
              <a:rPr lang="en-US" sz="2400" b="1" dirty="0"/>
              <a:t>CLOSE</a:t>
            </a:r>
            <a:r>
              <a:rPr lang="en-US" sz="2400" dirty="0"/>
              <a:t> </a:t>
            </a:r>
            <a:r>
              <a:rPr lang="en-US" sz="2400" dirty="0" smtClean="0"/>
              <a:t>it</a:t>
            </a:r>
            <a:r>
              <a:rPr lang="en-US" sz="2400" dirty="0"/>
              <a:t>.  </a:t>
            </a:r>
          </a:p>
          <a:p>
            <a:r>
              <a:rPr lang="en-US" sz="2400" b="1" dirty="0"/>
              <a:t>LEAVE</a:t>
            </a:r>
            <a:r>
              <a:rPr lang="en-US" sz="2400" dirty="0"/>
              <a:t> </a:t>
            </a:r>
            <a:br>
              <a:rPr lang="en-US" sz="2400" dirty="0"/>
            </a:br>
            <a:r>
              <a:rPr lang="en-US" sz="2400" dirty="0" smtClean="0"/>
              <a:t>PowerPoint </a:t>
            </a:r>
            <a:r>
              <a:rPr lang="en-US" sz="2400" dirty="0"/>
              <a:t/>
            </a:r>
            <a:br>
              <a:rPr lang="en-US" sz="2400" dirty="0"/>
            </a:br>
            <a:r>
              <a:rPr lang="en-US" sz="2400" dirty="0" smtClean="0"/>
              <a:t>open </a:t>
            </a:r>
            <a:r>
              <a:rPr lang="en-US" sz="2400" dirty="0"/>
              <a:t>to use in the next exercise.</a:t>
            </a:r>
          </a:p>
          <a:p>
            <a:r>
              <a:rPr lang="en-US" sz="2400" dirty="0"/>
              <a:t>You can also split columns or rows by drawing additional lines with the Draw Table feature, as you did earlier in the lesson. </a:t>
            </a:r>
            <a:endParaRPr lang="en-US" sz="2400" dirty="0" smtClean="0"/>
          </a:p>
          <a:p>
            <a:r>
              <a:rPr lang="en-US" sz="2400" dirty="0" smtClean="0"/>
              <a:t>You </a:t>
            </a:r>
            <a:r>
              <a:rPr lang="en-US" sz="2400" dirty="0"/>
              <a:t>can use the Eraser tool on the Table Tools Design tab to merge cells by erasing the divider between them.</a:t>
            </a:r>
          </a:p>
          <a:p>
            <a:endParaRPr lang="en-US" sz="2400" dirty="0"/>
          </a:p>
          <a:p>
            <a:endParaRPr lang="en-US" sz="2400" dirty="0"/>
          </a:p>
          <a:p>
            <a:endParaRPr lang="en-US" sz="2400" dirty="0"/>
          </a:p>
          <a:p>
            <a:endParaRPr lang="en-US" sz="2400" dirty="0"/>
          </a:p>
          <a:p>
            <a:endParaRPr lang="en-US" sz="2400" dirty="0"/>
          </a:p>
          <a:p>
            <a:endParaRPr lang="en-US" sz="2400" dirty="0"/>
          </a:p>
        </p:txBody>
      </p:sp>
      <p:pic>
        <p:nvPicPr>
          <p:cNvPr id="2" name="Picture 1" descr="05.22.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059832" y="1566952"/>
            <a:ext cx="5537200" cy="1991616"/>
          </a:xfrm>
          <a:prstGeom prst="rect">
            <a:avLst/>
          </a:prstGeom>
        </p:spPr>
      </p:pic>
    </p:spTree>
    <p:extLst>
      <p:ext uri="{BB962C8B-B14F-4D97-AF65-F5344CB8AC3E}">
        <p14:creationId xmlns:p14="http://schemas.microsoft.com/office/powerpoint/2010/main" xmlns="" val="39328653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Inserting a Table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PowerPoint </a:t>
            </a:r>
            <a:r>
              <a:rPr lang="en-US" sz="2400" dirty="0"/>
              <a:t>has automated the process of creating a table so that you can simply specify the number of columns and rows and then type data to achieve a professionally formatted result. </a:t>
            </a:r>
            <a:endParaRPr lang="en-US" sz="2400" dirty="0" smtClean="0"/>
          </a:p>
          <a:p>
            <a:r>
              <a:rPr lang="en-US" sz="2400" dirty="0" smtClean="0"/>
              <a:t>PowerPoint </a:t>
            </a:r>
            <a:r>
              <a:rPr lang="en-US" sz="2400" dirty="0"/>
              <a:t>offers several ways to insert a table. The simplest is to click the Insert Table icon in any content placeholder. </a:t>
            </a:r>
            <a:endParaRPr lang="en-US" sz="2400" dirty="0" smtClean="0"/>
          </a:p>
          <a:p>
            <a:r>
              <a:rPr lang="en-US" sz="2400" dirty="0" smtClean="0"/>
              <a:t>You </a:t>
            </a:r>
            <a:r>
              <a:rPr lang="en-US" sz="2400" dirty="0"/>
              <a:t>can also insert a table with the Insert Table dialog box. </a:t>
            </a:r>
            <a:endParaRPr lang="en-US" sz="2400" dirty="0" smtClean="0"/>
          </a:p>
          <a:p>
            <a:r>
              <a:rPr lang="en-US" sz="2400" dirty="0" smtClean="0"/>
              <a:t>In </a:t>
            </a:r>
            <a:r>
              <a:rPr lang="en-US" sz="2400" dirty="0"/>
              <a:t>this exercise, you create tables using both methods</a:t>
            </a:r>
            <a:r>
              <a:rPr lang="en-US" sz="2400" dirty="0" smtClean="0"/>
              <a:t>.</a:t>
            </a:r>
            <a:endParaRPr lang="en-US" sz="2400" dirty="0"/>
          </a:p>
        </p:txBody>
      </p:sp>
    </p:spTree>
    <p:extLst>
      <p:ext uri="{BB962C8B-B14F-4D97-AF65-F5344CB8AC3E}">
        <p14:creationId xmlns:p14="http://schemas.microsoft.com/office/powerpoint/2010/main" xmlns="" val="79578794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Formatting Tables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PowerPoint </a:t>
            </a:r>
            <a:r>
              <a:rPr lang="en-US" sz="2400" dirty="0"/>
              <a:t>provides default formats to all new tables so that they have an appealing aesthetic. </a:t>
            </a:r>
            <a:endParaRPr lang="en-US" sz="2400" dirty="0" smtClean="0"/>
          </a:p>
          <a:p>
            <a:r>
              <a:rPr lang="en-US" sz="2400" dirty="0" smtClean="0"/>
              <a:t>You </a:t>
            </a:r>
            <a:r>
              <a:rPr lang="en-US" sz="2400" dirty="0"/>
              <a:t>may want to modify formatting, however, because you do not like the default colors or you want a different look. </a:t>
            </a:r>
            <a:endParaRPr lang="en-US" sz="2400" dirty="0" smtClean="0"/>
          </a:p>
          <a:p>
            <a:r>
              <a:rPr lang="en-US" sz="2400" dirty="0" smtClean="0"/>
              <a:t>Use </a:t>
            </a:r>
            <a:r>
              <a:rPr lang="en-US" sz="2400" dirty="0"/>
              <a:t>the tools on the Table Tools Design and Table Tools Layout tabs to apply new formatting options</a:t>
            </a:r>
            <a:r>
              <a:rPr lang="en-US" sz="2400" dirty="0" smtClean="0"/>
              <a:t>.</a:t>
            </a:r>
            <a:endParaRPr lang="en-US" sz="2400" dirty="0"/>
          </a:p>
        </p:txBody>
      </p:sp>
    </p:spTree>
    <p:extLst>
      <p:ext uri="{BB962C8B-B14F-4D97-AF65-F5344CB8AC3E}">
        <p14:creationId xmlns:p14="http://schemas.microsoft.com/office/powerpoint/2010/main" xmlns="" val="372916908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Changing Table Text </a:t>
            </a:r>
            <a:r>
              <a:rPr lang="en-US" b="1" dirty="0" smtClean="0"/>
              <a:t/>
            </a:r>
            <a:br>
              <a:rPr lang="en-US" b="1" dirty="0" smtClean="0"/>
            </a:br>
            <a:r>
              <a:rPr lang="en-US" b="1" dirty="0" smtClean="0"/>
              <a:t>Alignment </a:t>
            </a:r>
            <a:r>
              <a:rPr lang="en-US" b="1" dirty="0"/>
              <a:t>and Orientation</a:t>
            </a:r>
          </a:p>
        </p:txBody>
      </p:sp>
      <p:sp>
        <p:nvSpPr>
          <p:cNvPr id="21506" name="Rectangle 3"/>
          <p:cNvSpPr>
            <a:spLocks noGrp="1" noChangeArrowheads="1"/>
          </p:cNvSpPr>
          <p:nvPr>
            <p:ph type="body" idx="1"/>
          </p:nvPr>
        </p:nvSpPr>
        <p:spPr>
          <a:xfrm>
            <a:off x="457200" y="1600200"/>
            <a:ext cx="8229600" cy="4876800"/>
          </a:xfrm>
        </p:spPr>
        <p:txBody>
          <a:bodyPr/>
          <a:lstStyle/>
          <a:p>
            <a:r>
              <a:rPr lang="en-US" sz="2000" dirty="0" smtClean="0"/>
              <a:t>Text </a:t>
            </a:r>
            <a:r>
              <a:rPr lang="en-US" sz="2000" dirty="0"/>
              <a:t>can be aligned both vertically and horizontally within </a:t>
            </a:r>
            <a:r>
              <a:rPr lang="en-US" sz="2000" dirty="0" smtClean="0"/>
              <a:t/>
            </a:r>
            <a:br>
              <a:rPr lang="en-US" sz="2000" dirty="0" smtClean="0"/>
            </a:br>
            <a:r>
              <a:rPr lang="en-US" sz="2000" dirty="0" smtClean="0"/>
              <a:t>a </a:t>
            </a:r>
            <a:r>
              <a:rPr lang="en-US" sz="2000" dirty="0"/>
              <a:t>cell. You can also change the text’s orientation (rotation</a:t>
            </a:r>
            <a:r>
              <a:rPr lang="en-US" sz="2000" dirty="0" smtClean="0"/>
              <a:t>). </a:t>
            </a:r>
          </a:p>
          <a:p>
            <a:r>
              <a:rPr lang="en-US" sz="2000" dirty="0" smtClean="0"/>
              <a:t>Use </a:t>
            </a:r>
            <a:r>
              <a:rPr lang="en-US" sz="2000" dirty="0"/>
              <a:t>the same tools to align content horizontally in a table cell that you use to align text in a text </a:t>
            </a:r>
            <a:r>
              <a:rPr lang="en-US" sz="2000" dirty="0" smtClean="0"/>
              <a:t>placeholder.</a:t>
            </a:r>
          </a:p>
          <a:p>
            <a:r>
              <a:rPr lang="en-US" sz="2000" dirty="0" smtClean="0"/>
              <a:t>Changing </a:t>
            </a:r>
            <a:r>
              <a:rPr lang="en-US" sz="2000" dirty="0"/>
              <a:t>alignment in table cells can improve readability </a:t>
            </a:r>
            <a:r>
              <a:rPr lang="en-US" sz="2000" dirty="0" smtClean="0"/>
              <a:t/>
            </a:r>
            <a:br>
              <a:rPr lang="en-US" sz="2000" dirty="0" smtClean="0"/>
            </a:br>
            <a:r>
              <a:rPr lang="en-US" sz="2000" dirty="0" smtClean="0"/>
              <a:t>as </a:t>
            </a:r>
            <a:r>
              <a:rPr lang="en-US" sz="2000" dirty="0"/>
              <a:t>well as make a table more attractive.</a:t>
            </a:r>
          </a:p>
          <a:p>
            <a:r>
              <a:rPr lang="en-US" sz="2000" dirty="0"/>
              <a:t>Vertical alignment options control how content appears from top to bottom of a cell. The default option is top </a:t>
            </a:r>
            <a:r>
              <a:rPr lang="en-US" sz="2000" dirty="0" smtClean="0"/>
              <a:t>alignment. </a:t>
            </a:r>
            <a:r>
              <a:rPr lang="en-US" sz="2000" dirty="0"/>
              <a:t>When column headings have differing numbers of lines, standard procedure is to align all headings at the bottom.</a:t>
            </a:r>
          </a:p>
          <a:p>
            <a:r>
              <a:rPr lang="en-US" sz="2000" dirty="0"/>
              <a:t>Use options on the Text Direction menu to change the orientation of text for a special effect. </a:t>
            </a:r>
            <a:endParaRPr lang="en-US" sz="2000" dirty="0" smtClean="0"/>
          </a:p>
          <a:p>
            <a:r>
              <a:rPr lang="en-US" sz="2000" dirty="0" smtClean="0"/>
              <a:t>In </a:t>
            </a:r>
            <a:r>
              <a:rPr lang="en-US" sz="2000" dirty="0"/>
              <a:t>this exercise, you will change the text direction and alignment in table cells</a:t>
            </a:r>
            <a:r>
              <a:rPr lang="en-US" sz="2000" dirty="0" smtClean="0"/>
              <a:t>.</a:t>
            </a:r>
            <a:endParaRPr lang="en-US" sz="2000" dirty="0"/>
          </a:p>
        </p:txBody>
      </p:sp>
    </p:spTree>
    <p:extLst>
      <p:ext uri="{BB962C8B-B14F-4D97-AF65-F5344CB8AC3E}">
        <p14:creationId xmlns:p14="http://schemas.microsoft.com/office/powerpoint/2010/main" xmlns="" val="407883278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Align and Orient Text in a Table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To </a:t>
            </a:r>
            <a:r>
              <a:rPr lang="en-US" sz="2400" dirty="0"/>
              <a:t>align and orient text in a table, do the following:</a:t>
            </a:r>
          </a:p>
          <a:p>
            <a:pPr marL="457200" indent="-457200">
              <a:buFont typeface="+mj-lt"/>
              <a:buAutoNum type="arabicPeriod"/>
            </a:pPr>
            <a:r>
              <a:rPr lang="en-US" sz="2400" b="1" dirty="0" smtClean="0"/>
              <a:t>OPEN</a:t>
            </a:r>
            <a:r>
              <a:rPr lang="en-US" sz="2400" dirty="0" smtClean="0"/>
              <a:t> </a:t>
            </a:r>
            <a:r>
              <a:rPr lang="en-US" sz="2400" dirty="0"/>
              <a:t>the </a:t>
            </a:r>
            <a:r>
              <a:rPr lang="en-US" sz="2400" b="1" i="1" dirty="0"/>
              <a:t>Bids</a:t>
            </a:r>
            <a:r>
              <a:rPr lang="en-US" sz="2400" dirty="0"/>
              <a:t> presentation and save it as </a:t>
            </a:r>
            <a:r>
              <a:rPr lang="en-US" sz="2400" b="1" i="1" dirty="0"/>
              <a:t>Final Bids</a:t>
            </a:r>
            <a:r>
              <a:rPr lang="en-US" sz="2400" i="1" dirty="0"/>
              <a:t>.</a:t>
            </a:r>
            <a:endParaRPr lang="en-US" sz="2400" dirty="0"/>
          </a:p>
          <a:p>
            <a:pPr marL="457200" indent="-457200">
              <a:buFont typeface="+mj-lt"/>
              <a:buAutoNum type="arabicPeriod"/>
            </a:pPr>
            <a:r>
              <a:rPr lang="en-US" sz="2400" dirty="0" smtClean="0"/>
              <a:t>Go </a:t>
            </a:r>
            <a:r>
              <a:rPr lang="en-US" sz="2400" dirty="0"/>
              <a:t>to slide 2, and click in the merged cell at the far left of the table.</a:t>
            </a:r>
          </a:p>
          <a:p>
            <a:pPr marL="457200" indent="-457200">
              <a:buFont typeface="+mj-lt"/>
              <a:buAutoNum type="arabicPeriod"/>
            </a:pPr>
            <a:r>
              <a:rPr lang="en-US" sz="2400" dirty="0" smtClean="0"/>
              <a:t>Click </a:t>
            </a:r>
            <a:r>
              <a:rPr lang="en-US" sz="2400" dirty="0"/>
              <a:t>the </a:t>
            </a:r>
            <a:r>
              <a:rPr lang="en-US" sz="2400" b="1" dirty="0"/>
              <a:t>Table Tools Layout</a:t>
            </a:r>
            <a:r>
              <a:rPr lang="en-US" sz="2400" dirty="0"/>
              <a:t> </a:t>
            </a:r>
            <a:r>
              <a:rPr lang="en-US" sz="2400" dirty="0" smtClean="0"/>
              <a:t/>
            </a:r>
            <a:br>
              <a:rPr lang="en-US" sz="2400" dirty="0" smtClean="0"/>
            </a:br>
            <a:r>
              <a:rPr lang="en-US" sz="2400" dirty="0" smtClean="0"/>
              <a:t>tab</a:t>
            </a:r>
            <a:r>
              <a:rPr lang="en-US" sz="2400" dirty="0"/>
              <a:t>, and then click the </a:t>
            </a:r>
            <a:r>
              <a:rPr lang="en-US" sz="2400" b="1" dirty="0"/>
              <a:t>Text </a:t>
            </a:r>
            <a:r>
              <a:rPr lang="en-US" sz="2400" b="1" dirty="0" smtClean="0"/>
              <a:t/>
            </a:r>
            <a:br>
              <a:rPr lang="en-US" sz="2400" b="1" dirty="0" smtClean="0"/>
            </a:br>
            <a:r>
              <a:rPr lang="en-US" sz="2400" b="1" dirty="0" smtClean="0"/>
              <a:t>Direction</a:t>
            </a:r>
            <a:r>
              <a:rPr lang="en-US" sz="2400" dirty="0" smtClean="0"/>
              <a:t> </a:t>
            </a:r>
            <a:r>
              <a:rPr lang="en-US" sz="2400" dirty="0"/>
              <a:t>button to display a </a:t>
            </a:r>
            <a:r>
              <a:rPr lang="en-US" sz="2400" dirty="0" smtClean="0"/>
              <a:t/>
            </a:r>
            <a:br>
              <a:rPr lang="en-US" sz="2400" dirty="0" smtClean="0"/>
            </a:br>
            <a:r>
              <a:rPr lang="en-US" sz="2400" dirty="0" smtClean="0"/>
              <a:t>menu </a:t>
            </a:r>
            <a:r>
              <a:rPr lang="en-US" sz="2400" dirty="0"/>
              <a:t>of orientation options.</a:t>
            </a:r>
          </a:p>
          <a:p>
            <a:pPr marL="457200" indent="-457200">
              <a:buFont typeface="+mj-lt"/>
              <a:buAutoNum type="arabicPeriod"/>
            </a:pPr>
            <a:r>
              <a:rPr lang="en-US" sz="2400" dirty="0" smtClean="0"/>
              <a:t>Click </a:t>
            </a:r>
            <a:r>
              <a:rPr lang="en-US" sz="2400" b="1" dirty="0"/>
              <a:t>Stacked</a:t>
            </a:r>
            <a:r>
              <a:rPr lang="en-US" sz="2400" dirty="0"/>
              <a:t>. This option will </a:t>
            </a:r>
            <a:r>
              <a:rPr lang="en-US" sz="2400" dirty="0" smtClean="0"/>
              <a:t/>
            </a:r>
            <a:br>
              <a:rPr lang="en-US" sz="2400" dirty="0" smtClean="0"/>
            </a:br>
            <a:r>
              <a:rPr lang="en-US" sz="2400" dirty="0" smtClean="0"/>
              <a:t>stack </a:t>
            </a:r>
            <a:r>
              <a:rPr lang="en-US" sz="2400" dirty="0"/>
              <a:t>text with each letter below the previous one.</a:t>
            </a:r>
          </a:p>
          <a:p>
            <a:pPr marL="457200" indent="-457200">
              <a:buFont typeface="+mj-lt"/>
              <a:buAutoNum type="arabicPeriod"/>
            </a:pPr>
            <a:r>
              <a:rPr lang="en-US" sz="2400" dirty="0" smtClean="0"/>
              <a:t>Type </a:t>
            </a:r>
            <a:r>
              <a:rPr lang="en-US" sz="2400" b="1" dirty="0"/>
              <a:t>Vendor in the merged cell</a:t>
            </a:r>
            <a:r>
              <a:rPr lang="en-US" sz="2400" dirty="0"/>
              <a:t>. The text stacks in the merged cell as shown </a:t>
            </a:r>
            <a:r>
              <a:rPr lang="en-US" sz="2400" dirty="0" smtClean="0"/>
              <a:t>above.</a:t>
            </a:r>
            <a:endParaRPr lang="en-US" sz="2400" dirty="0"/>
          </a:p>
        </p:txBody>
      </p:sp>
      <p:pic>
        <p:nvPicPr>
          <p:cNvPr id="2" name="Picture 1" descr="05.23.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968240" y="3036546"/>
            <a:ext cx="3505200" cy="2137183"/>
          </a:xfrm>
          <a:prstGeom prst="rect">
            <a:avLst/>
          </a:prstGeom>
        </p:spPr>
      </p:pic>
    </p:spTree>
    <p:extLst>
      <p:ext uri="{BB962C8B-B14F-4D97-AF65-F5344CB8AC3E}">
        <p14:creationId xmlns:p14="http://schemas.microsoft.com/office/powerpoint/2010/main" xmlns="" val="29791834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Align and Orient Text in a Table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400" dirty="0" smtClean="0"/>
              <a:t>Select </a:t>
            </a:r>
            <a:r>
              <a:rPr lang="en-US" sz="2400" dirty="0"/>
              <a:t>the text </a:t>
            </a:r>
            <a:r>
              <a:rPr lang="en-US" sz="2400" dirty="0" smtClean="0"/>
              <a:t>you</a:t>
            </a:r>
            <a:br>
              <a:rPr lang="en-US" sz="2400" dirty="0" smtClean="0"/>
            </a:br>
            <a:r>
              <a:rPr lang="en-US" sz="2400" dirty="0" smtClean="0"/>
              <a:t> </a:t>
            </a:r>
            <a:r>
              <a:rPr lang="en-US" sz="2400" dirty="0"/>
              <a:t>just typed. Click </a:t>
            </a:r>
            <a:r>
              <a:rPr lang="en-US" sz="2400" dirty="0" smtClean="0"/>
              <a:t/>
            </a:r>
            <a:br>
              <a:rPr lang="en-US" sz="2400" dirty="0" smtClean="0"/>
            </a:br>
            <a:r>
              <a:rPr lang="en-US" sz="2400" dirty="0" smtClean="0"/>
              <a:t>the </a:t>
            </a:r>
            <a:r>
              <a:rPr lang="en-US" sz="2400" b="1" dirty="0"/>
              <a:t>Home</a:t>
            </a:r>
            <a:r>
              <a:rPr lang="en-US" sz="2400" dirty="0"/>
              <a:t> tab, </a:t>
            </a:r>
            <a:r>
              <a:rPr lang="en-US" sz="2400" dirty="0" smtClean="0"/>
              <a:t/>
            </a:r>
            <a:br>
              <a:rPr lang="en-US" sz="2400" dirty="0" smtClean="0"/>
            </a:br>
            <a:r>
              <a:rPr lang="en-US" sz="2400" dirty="0" smtClean="0"/>
              <a:t>and </a:t>
            </a:r>
            <a:r>
              <a:rPr lang="en-US" sz="2400" dirty="0"/>
              <a:t>then click the </a:t>
            </a:r>
            <a:r>
              <a:rPr lang="en-US" sz="2400" dirty="0" smtClean="0"/>
              <a:t/>
            </a:r>
            <a:br>
              <a:rPr lang="en-US" sz="2400" dirty="0" smtClean="0"/>
            </a:br>
            <a:r>
              <a:rPr lang="en-US" sz="2400" b="1" dirty="0" smtClean="0"/>
              <a:t>Character </a:t>
            </a:r>
            <a:r>
              <a:rPr lang="en-US" sz="2400" b="1" dirty="0"/>
              <a:t>Spacing</a:t>
            </a:r>
            <a:r>
              <a:rPr lang="en-US" sz="2400" dirty="0"/>
              <a:t> </a:t>
            </a:r>
            <a:r>
              <a:rPr lang="en-US" sz="2400" dirty="0" smtClean="0"/>
              <a:t/>
            </a:r>
            <a:br>
              <a:rPr lang="en-US" sz="2400" dirty="0" smtClean="0"/>
            </a:br>
            <a:r>
              <a:rPr lang="en-US" sz="2400" dirty="0" smtClean="0"/>
              <a:t>button</a:t>
            </a:r>
            <a:r>
              <a:rPr lang="en-US" sz="2400" dirty="0"/>
              <a:t>. Click </a:t>
            </a:r>
            <a:r>
              <a:rPr lang="en-US" sz="2400" b="1" dirty="0"/>
              <a:t>Very </a:t>
            </a:r>
            <a:r>
              <a:rPr lang="en-US" sz="2400" b="1" dirty="0" smtClean="0"/>
              <a:t/>
            </a:r>
            <a:br>
              <a:rPr lang="en-US" sz="2400" b="1" dirty="0" smtClean="0"/>
            </a:br>
            <a:r>
              <a:rPr lang="en-US" sz="2400" b="1" dirty="0" smtClean="0"/>
              <a:t>Tight </a:t>
            </a:r>
            <a:r>
              <a:rPr lang="en-US" sz="2400" b="1" dirty="0"/>
              <a:t>(</a:t>
            </a:r>
            <a:r>
              <a:rPr lang="en-US" sz="2400" dirty="0"/>
              <a:t>see </a:t>
            </a:r>
            <a:r>
              <a:rPr lang="en-US" sz="2400" dirty="0" smtClean="0"/>
              <a:t>right)</a:t>
            </a:r>
            <a:r>
              <a:rPr lang="en-US" sz="2400" dirty="0"/>
              <a:t>.</a:t>
            </a:r>
          </a:p>
          <a:p>
            <a:pPr marL="457200" indent="-457200">
              <a:buFont typeface="+mj-lt"/>
              <a:buAutoNum type="arabicPeriod" startAt="6"/>
            </a:pPr>
            <a:r>
              <a:rPr lang="en-US" sz="2400" dirty="0" smtClean="0"/>
              <a:t>With </a:t>
            </a:r>
            <a:r>
              <a:rPr lang="en-US" sz="2400" dirty="0"/>
              <a:t>text still </a:t>
            </a:r>
            <a:r>
              <a:rPr lang="en-US" sz="2400" dirty="0" smtClean="0"/>
              <a:t/>
            </a:r>
            <a:br>
              <a:rPr lang="en-US" sz="2400" dirty="0" smtClean="0"/>
            </a:br>
            <a:r>
              <a:rPr lang="en-US" sz="2400" dirty="0" smtClean="0"/>
              <a:t>selected</a:t>
            </a:r>
            <a:r>
              <a:rPr lang="en-US" sz="2400" dirty="0"/>
              <a:t>, click </a:t>
            </a:r>
            <a:r>
              <a:rPr lang="en-US" sz="2400" dirty="0" smtClean="0"/>
              <a:t/>
            </a:r>
            <a:br>
              <a:rPr lang="en-US" sz="2400" dirty="0" smtClean="0"/>
            </a:br>
            <a:r>
              <a:rPr lang="en-US" sz="2400" dirty="0" smtClean="0"/>
              <a:t>the </a:t>
            </a:r>
            <a:r>
              <a:rPr lang="en-US" sz="2400" b="1" dirty="0"/>
              <a:t>Bold</a:t>
            </a:r>
            <a:r>
              <a:rPr lang="en-US" sz="2400" dirty="0"/>
              <a:t> button </a:t>
            </a:r>
            <a:r>
              <a:rPr lang="en-US" sz="2400" dirty="0" smtClean="0"/>
              <a:t/>
            </a:r>
            <a:br>
              <a:rPr lang="en-US" sz="2400" dirty="0" smtClean="0"/>
            </a:br>
            <a:r>
              <a:rPr lang="en-US" sz="2400" dirty="0" smtClean="0"/>
              <a:t>in </a:t>
            </a:r>
            <a:r>
              <a:rPr lang="en-US" sz="2400" dirty="0"/>
              <a:t>the Font group on the Home tab</a:t>
            </a:r>
            <a:r>
              <a:rPr lang="en-US" sz="2400" dirty="0" smtClean="0"/>
              <a:t>.</a:t>
            </a:r>
            <a:endParaRPr lang="en-US" sz="2400" dirty="0"/>
          </a:p>
        </p:txBody>
      </p:sp>
      <p:pic>
        <p:nvPicPr>
          <p:cNvPr id="2" name="Picture 1" descr="05.24.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491880" y="1760880"/>
            <a:ext cx="5070157" cy="3452022"/>
          </a:xfrm>
          <a:prstGeom prst="rect">
            <a:avLst/>
          </a:prstGeom>
        </p:spPr>
      </p:pic>
    </p:spTree>
    <p:extLst>
      <p:ext uri="{BB962C8B-B14F-4D97-AF65-F5344CB8AC3E}">
        <p14:creationId xmlns:p14="http://schemas.microsoft.com/office/powerpoint/2010/main" xmlns="" val="49038606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Align and Orient Text in a Table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8"/>
            </a:pPr>
            <a:r>
              <a:rPr lang="en-US" sz="2400" dirty="0" smtClean="0"/>
              <a:t>Select </a:t>
            </a:r>
            <a:r>
              <a:rPr lang="en-US" sz="2400" dirty="0"/>
              <a:t>the cells with numbers in the </a:t>
            </a:r>
            <a:r>
              <a:rPr lang="en-US" sz="2400" i="1" dirty="0"/>
              <a:t>Price</a:t>
            </a:r>
            <a:r>
              <a:rPr lang="en-US" sz="2400" dirty="0"/>
              <a:t> column. Click the </a:t>
            </a:r>
            <a:r>
              <a:rPr lang="en-US" sz="2400" b="1" dirty="0"/>
              <a:t>Align Text Right </a:t>
            </a:r>
            <a:r>
              <a:rPr lang="en-US" sz="2400" dirty="0" smtClean="0"/>
              <a:t>button       </a:t>
            </a:r>
            <a:r>
              <a:rPr lang="en-US" sz="2400" dirty="0"/>
              <a:t>in the </a:t>
            </a:r>
            <a:r>
              <a:rPr lang="en-US" sz="2400" b="1" dirty="0"/>
              <a:t>Paragraph</a:t>
            </a:r>
            <a:r>
              <a:rPr lang="en-US" sz="2400" dirty="0"/>
              <a:t> group to align all text in that column along the right side of the cells.</a:t>
            </a:r>
          </a:p>
          <a:p>
            <a:pPr marL="457200" indent="-457200">
              <a:buFont typeface="+mj-lt"/>
              <a:buAutoNum type="arabicPeriod" startAt="8"/>
            </a:pPr>
            <a:r>
              <a:rPr lang="en-US" sz="2400" dirty="0" smtClean="0"/>
              <a:t>Select </a:t>
            </a:r>
            <a:r>
              <a:rPr lang="en-US" sz="2400" dirty="0"/>
              <a:t>the cells with numbers in the last two columns. Click the </a:t>
            </a:r>
            <a:r>
              <a:rPr lang="en-US" sz="2400" b="1" dirty="0"/>
              <a:t>Center </a:t>
            </a:r>
            <a:r>
              <a:rPr lang="en-US" sz="2400" dirty="0" smtClean="0"/>
              <a:t>button        </a:t>
            </a:r>
            <a:r>
              <a:rPr lang="en-US" sz="2400" dirty="0"/>
              <a:t>to center the contents of those cells.</a:t>
            </a:r>
          </a:p>
          <a:p>
            <a:pPr marL="457200" indent="-457200">
              <a:buFont typeface="+mj-lt"/>
              <a:buAutoNum type="arabicPeriod" startAt="8"/>
            </a:pPr>
            <a:r>
              <a:rPr lang="en-US" sz="2400" b="1" dirty="0" smtClean="0"/>
              <a:t> </a:t>
            </a:r>
            <a:r>
              <a:rPr lang="en-US" sz="2400" dirty="0" smtClean="0"/>
              <a:t>Select </a:t>
            </a:r>
            <a:r>
              <a:rPr lang="en-US" sz="2400" dirty="0"/>
              <a:t>the cells in the column header row. Because they are already blue, you won’t be able to see that they are selected.</a:t>
            </a:r>
          </a:p>
          <a:p>
            <a:pPr marL="457200" indent="-457200">
              <a:buFont typeface="+mj-lt"/>
              <a:buAutoNum type="arabicPeriod" startAt="8"/>
            </a:pPr>
            <a:r>
              <a:rPr lang="en-US" sz="2400" b="1" dirty="0" smtClean="0"/>
              <a:t> </a:t>
            </a:r>
            <a:r>
              <a:rPr lang="en-US" sz="2400" dirty="0" smtClean="0"/>
              <a:t>Click </a:t>
            </a:r>
            <a:r>
              <a:rPr lang="en-US" sz="2400" dirty="0"/>
              <a:t>the </a:t>
            </a:r>
            <a:r>
              <a:rPr lang="en-US" sz="2400" b="1" dirty="0"/>
              <a:t>Table Tools Layout</a:t>
            </a:r>
            <a:r>
              <a:rPr lang="en-US" sz="2400" dirty="0"/>
              <a:t> tab, and click the </a:t>
            </a:r>
            <a:r>
              <a:rPr lang="en-US" sz="2400" b="1" dirty="0"/>
              <a:t>Align Bottom</a:t>
            </a:r>
            <a:r>
              <a:rPr lang="en-US" sz="2400" dirty="0"/>
              <a:t> button in the </a:t>
            </a:r>
            <a:r>
              <a:rPr lang="en-US" sz="2400" b="1" dirty="0"/>
              <a:t>Alignment</a:t>
            </a:r>
            <a:r>
              <a:rPr lang="en-US" sz="2400" dirty="0"/>
              <a:t> group. All column headings now align at the bottom of the cells, as shown </a:t>
            </a:r>
            <a:r>
              <a:rPr lang="en-US" sz="2400" dirty="0" smtClean="0"/>
              <a:t>on the next slide.</a:t>
            </a:r>
            <a:endParaRPr lang="en-US" sz="2400" dirty="0"/>
          </a:p>
        </p:txBody>
      </p:sp>
      <p:pic>
        <p:nvPicPr>
          <p:cNvPr id="2" name="Picture 1" descr="05.alignright.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923928" y="2060848"/>
            <a:ext cx="404232" cy="335718"/>
          </a:xfrm>
          <a:prstGeom prst="rect">
            <a:avLst/>
          </a:prstGeom>
        </p:spPr>
      </p:pic>
      <p:pic>
        <p:nvPicPr>
          <p:cNvPr id="3" name="Picture 2" descr="05.center.png"/>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335536" y="3140968"/>
            <a:ext cx="521970" cy="405976"/>
          </a:xfrm>
          <a:prstGeom prst="rect">
            <a:avLst/>
          </a:prstGeom>
        </p:spPr>
      </p:pic>
    </p:spTree>
    <p:extLst>
      <p:ext uri="{BB962C8B-B14F-4D97-AF65-F5344CB8AC3E}">
        <p14:creationId xmlns:p14="http://schemas.microsoft.com/office/powerpoint/2010/main" xmlns="" val="267726463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Align and Orient Text in a Table</a:t>
            </a:r>
            <a:endParaRPr lang="en-US" dirty="0" smtClean="0">
              <a:ea typeface="+mj-ea"/>
              <a:cs typeface="+mj-cs"/>
            </a:endParaRPr>
          </a:p>
        </p:txBody>
      </p:sp>
      <p:sp>
        <p:nvSpPr>
          <p:cNvPr id="21506" name="Rectangle 3"/>
          <p:cNvSpPr>
            <a:spLocks noGrp="1" noChangeArrowheads="1"/>
          </p:cNvSpPr>
          <p:nvPr>
            <p:ph type="body" idx="1"/>
          </p:nvPr>
        </p:nvSpPr>
        <p:spPr>
          <a:xfrm>
            <a:off x="457200" y="5229200"/>
            <a:ext cx="8229600" cy="1247800"/>
          </a:xfrm>
        </p:spPr>
        <p:txBody>
          <a:bodyPr/>
          <a:lstStyle/>
          <a:p>
            <a:pPr marL="457200" indent="-457200">
              <a:buFont typeface="+mj-lt"/>
              <a:buAutoNum type="arabicPeriod" startAt="12"/>
            </a:pPr>
            <a:r>
              <a:rPr lang="en-US" sz="2400" b="1" dirty="0" smtClean="0"/>
              <a:t> SAVE</a:t>
            </a:r>
            <a:r>
              <a:rPr lang="en-US" sz="2400" dirty="0" smtClean="0"/>
              <a:t> </a:t>
            </a:r>
            <a:r>
              <a:rPr lang="en-US" sz="2400" dirty="0"/>
              <a:t>the presentation.</a:t>
            </a:r>
          </a:p>
          <a:p>
            <a:r>
              <a:rPr lang="en-US" sz="2400" b="1" dirty="0"/>
              <a:t>LEAVE</a:t>
            </a:r>
            <a:r>
              <a:rPr lang="en-US" sz="2400" dirty="0"/>
              <a:t> the presentation open to use in the next exercise.</a:t>
            </a:r>
          </a:p>
          <a:p>
            <a:endParaRPr lang="en-US" sz="2400" dirty="0"/>
          </a:p>
          <a:p>
            <a:endParaRPr lang="en-US" sz="2400" dirty="0"/>
          </a:p>
          <a:p>
            <a:endParaRPr lang="en-US" sz="2400" dirty="0"/>
          </a:p>
          <a:p>
            <a:endParaRPr lang="en-US" sz="2400" dirty="0"/>
          </a:p>
          <a:p>
            <a:endParaRPr lang="en-US" sz="2400" dirty="0"/>
          </a:p>
        </p:txBody>
      </p:sp>
      <p:pic>
        <p:nvPicPr>
          <p:cNvPr id="3" name="Picture 2" descr="05.25.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051720" y="1628800"/>
            <a:ext cx="5110480" cy="3437339"/>
          </a:xfrm>
          <a:prstGeom prst="rect">
            <a:avLst/>
          </a:prstGeom>
        </p:spPr>
      </p:pic>
    </p:spTree>
    <p:extLst>
      <p:ext uri="{BB962C8B-B14F-4D97-AF65-F5344CB8AC3E}">
        <p14:creationId xmlns:p14="http://schemas.microsoft.com/office/powerpoint/2010/main" xmlns="" val="95943389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Applying a Quick Style to a Table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PowerPoint </a:t>
            </a:r>
            <a:r>
              <a:rPr lang="en-US" sz="2400" dirty="0"/>
              <a:t>tables are formatted by default with a Quick Style based on the current theme colors. </a:t>
            </a:r>
            <a:endParaRPr lang="en-US" sz="2400" dirty="0" smtClean="0"/>
          </a:p>
          <a:p>
            <a:r>
              <a:rPr lang="en-US" sz="2400" dirty="0" smtClean="0"/>
              <a:t>You </a:t>
            </a:r>
            <a:r>
              <a:rPr lang="en-US" sz="2400" dirty="0"/>
              <a:t>can choose another Quick Style to change color and shading formats. </a:t>
            </a:r>
            <a:endParaRPr lang="en-US" sz="2400" dirty="0" smtClean="0"/>
          </a:p>
          <a:p>
            <a:r>
              <a:rPr lang="en-US" sz="2400" dirty="0" smtClean="0"/>
              <a:t>In </a:t>
            </a:r>
            <a:r>
              <a:rPr lang="en-US" sz="2400" dirty="0"/>
              <a:t>this exercise, you will apply a Quick Style to a table</a:t>
            </a:r>
            <a:r>
              <a:rPr lang="en-US" sz="2400" dirty="0" smtClean="0"/>
              <a:t>.</a:t>
            </a:r>
            <a:endParaRPr lang="en-US" sz="2400" dirty="0"/>
          </a:p>
        </p:txBody>
      </p:sp>
    </p:spTree>
    <p:extLst>
      <p:ext uri="{BB962C8B-B14F-4D97-AF65-F5344CB8AC3E}">
        <p14:creationId xmlns:p14="http://schemas.microsoft.com/office/powerpoint/2010/main" xmlns="" val="301407896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Apply a Quick Style to a Table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Final Bids</a:t>
            </a:r>
            <a:r>
              <a:rPr lang="en-US" sz="2400" dirty="0"/>
              <a:t> presentation that is still open from the previous exercise.</a:t>
            </a:r>
          </a:p>
          <a:p>
            <a:pPr marL="457200" indent="-457200">
              <a:spcBef>
                <a:spcPts val="300"/>
              </a:spcBef>
              <a:buFont typeface="+mj-lt"/>
              <a:buAutoNum type="arabicPeriod"/>
            </a:pPr>
            <a:r>
              <a:rPr lang="en-US" sz="2400" dirty="0" smtClean="0"/>
              <a:t>Click </a:t>
            </a:r>
            <a:r>
              <a:rPr lang="en-US" sz="2400" dirty="0"/>
              <a:t>anywhere in the table </a:t>
            </a:r>
            <a:r>
              <a:rPr lang="en-US" sz="2400" dirty="0" smtClean="0"/>
              <a:t/>
            </a:r>
            <a:br>
              <a:rPr lang="en-US" sz="2400" dirty="0" smtClean="0"/>
            </a:br>
            <a:r>
              <a:rPr lang="en-US" sz="2400" dirty="0" smtClean="0"/>
              <a:t>on </a:t>
            </a:r>
            <a:r>
              <a:rPr lang="en-US" sz="2400" dirty="0"/>
              <a:t>slide 2, and then click </a:t>
            </a:r>
            <a:r>
              <a:rPr lang="en-US" sz="2400" dirty="0" smtClean="0"/>
              <a:t/>
            </a:r>
            <a:br>
              <a:rPr lang="en-US" sz="2400" dirty="0" smtClean="0"/>
            </a:br>
            <a:r>
              <a:rPr lang="en-US" sz="2400" dirty="0" smtClean="0"/>
              <a:t>the </a:t>
            </a:r>
            <a:r>
              <a:rPr lang="en-US" sz="2400" b="1" dirty="0"/>
              <a:t>Table Tools Design</a:t>
            </a:r>
            <a:r>
              <a:rPr lang="en-US" sz="2400" dirty="0"/>
              <a:t> tab.</a:t>
            </a:r>
          </a:p>
          <a:p>
            <a:pPr marL="457200" indent="-457200">
              <a:spcBef>
                <a:spcPts val="300"/>
              </a:spcBef>
              <a:buFont typeface="+mj-lt"/>
              <a:buAutoNum type="arabicPeriod"/>
            </a:pPr>
            <a:r>
              <a:rPr lang="en-US" sz="2400" dirty="0" smtClean="0"/>
              <a:t>Click </a:t>
            </a:r>
            <a:r>
              <a:rPr lang="en-US" sz="2400" dirty="0"/>
              <a:t>the </a:t>
            </a:r>
            <a:r>
              <a:rPr lang="en-US" sz="2400" b="1" dirty="0"/>
              <a:t>More</a:t>
            </a:r>
            <a:r>
              <a:rPr lang="en-US" sz="2400" dirty="0"/>
              <a:t> button in </a:t>
            </a:r>
            <a:r>
              <a:rPr lang="en-US" sz="2400" dirty="0" smtClean="0"/>
              <a:t>the </a:t>
            </a:r>
            <a:br>
              <a:rPr lang="en-US" sz="2400" dirty="0" smtClean="0"/>
            </a:br>
            <a:r>
              <a:rPr lang="en-US" sz="2400" b="1" dirty="0" smtClean="0"/>
              <a:t>Table </a:t>
            </a:r>
            <a:r>
              <a:rPr lang="en-US" sz="2400" b="1" dirty="0"/>
              <a:t>Styles</a:t>
            </a:r>
            <a:r>
              <a:rPr lang="en-US" sz="2400" dirty="0"/>
              <a:t> group to </a:t>
            </a:r>
            <a:r>
              <a:rPr lang="en-US" sz="2400" dirty="0" smtClean="0"/>
              <a:t>display </a:t>
            </a:r>
            <a:br>
              <a:rPr lang="en-US" sz="2400" dirty="0" smtClean="0"/>
            </a:br>
            <a:r>
              <a:rPr lang="en-US" sz="2400" dirty="0" smtClean="0"/>
              <a:t>the </a:t>
            </a:r>
            <a:r>
              <a:rPr lang="en-US" sz="2400" b="1" dirty="0"/>
              <a:t>Quick Styles </a:t>
            </a:r>
            <a:r>
              <a:rPr lang="en-US" sz="2400" dirty="0" smtClean="0"/>
              <a:t>gallery</a:t>
            </a:r>
            <a:r>
              <a:rPr lang="en-US" sz="2400" dirty="0"/>
              <a:t>, as </a:t>
            </a:r>
            <a:r>
              <a:rPr lang="en-US" sz="2400" dirty="0" smtClean="0"/>
              <a:t/>
            </a:r>
            <a:br>
              <a:rPr lang="en-US" sz="2400" dirty="0" smtClean="0"/>
            </a:br>
            <a:r>
              <a:rPr lang="en-US" sz="2400" dirty="0" smtClean="0"/>
              <a:t>shown at right. Note </a:t>
            </a:r>
            <a:r>
              <a:rPr lang="en-US" sz="2400" dirty="0"/>
              <a:t>that the </a:t>
            </a:r>
            <a:r>
              <a:rPr lang="en-US" sz="2400" dirty="0" smtClean="0"/>
              <a:t/>
            </a:r>
            <a:br>
              <a:rPr lang="en-US" sz="2400" dirty="0" smtClean="0"/>
            </a:br>
            <a:r>
              <a:rPr lang="en-US" sz="2400" dirty="0" smtClean="0"/>
              <a:t>table </a:t>
            </a:r>
            <a:r>
              <a:rPr lang="en-US" sz="2400" dirty="0"/>
              <a:t>styles </a:t>
            </a:r>
            <a:r>
              <a:rPr lang="en-US" sz="2400" dirty="0" smtClean="0"/>
              <a:t>are organized </a:t>
            </a:r>
            <a:br>
              <a:rPr lang="en-US" sz="2400" dirty="0" smtClean="0"/>
            </a:br>
            <a:r>
              <a:rPr lang="en-US" sz="2400" dirty="0" smtClean="0"/>
              <a:t>into </a:t>
            </a:r>
            <a:r>
              <a:rPr lang="en-US" sz="2400" dirty="0"/>
              <a:t>several </a:t>
            </a:r>
            <a:r>
              <a:rPr lang="en-US" sz="2400" dirty="0" smtClean="0"/>
              <a:t>groups</a:t>
            </a:r>
            <a:r>
              <a:rPr lang="en-US" sz="2400" dirty="0"/>
              <a:t>—Best </a:t>
            </a:r>
            <a:r>
              <a:rPr lang="en-US" sz="2400" dirty="0" smtClean="0"/>
              <a:t/>
            </a:r>
            <a:br>
              <a:rPr lang="en-US" sz="2400" dirty="0" smtClean="0"/>
            </a:br>
            <a:r>
              <a:rPr lang="en-US" sz="2400" dirty="0" smtClean="0"/>
              <a:t>Match </a:t>
            </a:r>
            <a:r>
              <a:rPr lang="en-US" sz="2400" dirty="0"/>
              <a:t>for </a:t>
            </a:r>
            <a:r>
              <a:rPr lang="en-US" sz="2400" dirty="0" smtClean="0"/>
              <a:t>Document</a:t>
            </a:r>
            <a:r>
              <a:rPr lang="en-US" sz="2400" dirty="0"/>
              <a:t>, Light, </a:t>
            </a:r>
            <a:r>
              <a:rPr lang="en-US" sz="2400" dirty="0" smtClean="0"/>
              <a:t/>
            </a:r>
            <a:br>
              <a:rPr lang="en-US" sz="2400" dirty="0" smtClean="0"/>
            </a:br>
            <a:r>
              <a:rPr lang="en-US" sz="2400" dirty="0" smtClean="0"/>
              <a:t>Medium</a:t>
            </a:r>
            <a:r>
              <a:rPr lang="en-US" sz="2400" dirty="0"/>
              <a:t>, and Dark</a:t>
            </a:r>
            <a:r>
              <a:rPr lang="en-US" sz="2400" dirty="0" smtClean="0"/>
              <a:t>.</a:t>
            </a:r>
            <a:endParaRPr lang="en-US" sz="2400" dirty="0"/>
          </a:p>
        </p:txBody>
      </p:sp>
      <p:pic>
        <p:nvPicPr>
          <p:cNvPr id="2" name="Picture 1" descr="05.26.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860032" y="2132856"/>
            <a:ext cx="3704011" cy="4257040"/>
          </a:xfrm>
          <a:prstGeom prst="rect">
            <a:avLst/>
          </a:prstGeom>
        </p:spPr>
      </p:pic>
    </p:spTree>
    <p:extLst>
      <p:ext uri="{BB962C8B-B14F-4D97-AF65-F5344CB8AC3E}">
        <p14:creationId xmlns:p14="http://schemas.microsoft.com/office/powerpoint/2010/main" xmlns="" val="302597407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Apply a Quick Style to a Table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400" dirty="0" smtClean="0"/>
              <a:t>Click </a:t>
            </a:r>
            <a:r>
              <a:rPr lang="en-US" sz="2400" dirty="0"/>
              <a:t>the </a:t>
            </a:r>
            <a:r>
              <a:rPr lang="en-US" sz="2400" b="1" dirty="0"/>
              <a:t>Themed Style 2 – Accent 6</a:t>
            </a:r>
            <a:r>
              <a:rPr lang="en-US" sz="2400" dirty="0"/>
              <a:t> table style. This is a colorful alternative, but not exactly what you want.</a:t>
            </a:r>
          </a:p>
          <a:p>
            <a:pPr marL="457200" indent="-457200">
              <a:buFont typeface="+mj-lt"/>
              <a:buAutoNum type="arabicPeriod" startAt="3"/>
            </a:pPr>
            <a:r>
              <a:rPr lang="en-US" sz="2400" dirty="0" smtClean="0"/>
              <a:t>Click </a:t>
            </a:r>
            <a:r>
              <a:rPr lang="en-US" sz="2400" dirty="0"/>
              <a:t>the </a:t>
            </a:r>
            <a:r>
              <a:rPr lang="en-US" sz="2400" b="1" dirty="0"/>
              <a:t>More</a:t>
            </a:r>
            <a:r>
              <a:rPr lang="en-US" sz="2400" dirty="0"/>
              <a:t> button </a:t>
            </a:r>
            <a:r>
              <a:rPr lang="en-US" sz="2400" dirty="0" smtClean="0"/>
              <a:t/>
            </a:r>
            <a:br>
              <a:rPr lang="en-US" sz="2400" dirty="0" smtClean="0"/>
            </a:br>
            <a:r>
              <a:rPr lang="en-US" sz="2400" dirty="0" smtClean="0"/>
              <a:t>again</a:t>
            </a:r>
            <a:r>
              <a:rPr lang="en-US" sz="2400" dirty="0"/>
              <a:t>, and then click </a:t>
            </a:r>
            <a:r>
              <a:rPr lang="en-US" sz="2400" dirty="0" smtClean="0"/>
              <a:t/>
            </a:r>
            <a:br>
              <a:rPr lang="en-US" sz="2400" dirty="0" smtClean="0"/>
            </a:br>
            <a:r>
              <a:rPr lang="en-US" sz="2400" dirty="0" smtClean="0"/>
              <a:t>the </a:t>
            </a:r>
            <a:r>
              <a:rPr lang="en-US" sz="2400" b="1" dirty="0"/>
              <a:t>Medium Style 3</a:t>
            </a:r>
            <a:r>
              <a:rPr lang="en-US" sz="2400" dirty="0"/>
              <a:t> </a:t>
            </a:r>
            <a:r>
              <a:rPr lang="en-US" sz="2400" dirty="0" smtClean="0"/>
              <a:t/>
            </a:r>
            <a:br>
              <a:rPr lang="en-US" sz="2400" dirty="0" smtClean="0"/>
            </a:br>
            <a:r>
              <a:rPr lang="en-US" sz="2400" dirty="0" smtClean="0"/>
              <a:t>style</a:t>
            </a:r>
            <a:r>
              <a:rPr lang="en-US" sz="2400" dirty="0"/>
              <a:t>, a black and gray </a:t>
            </a:r>
            <a:r>
              <a:rPr lang="en-US" sz="2400" dirty="0" smtClean="0"/>
              <a:t/>
            </a:r>
            <a:br>
              <a:rPr lang="en-US" sz="2400" dirty="0" smtClean="0"/>
            </a:br>
            <a:r>
              <a:rPr lang="en-US" sz="2400" dirty="0" smtClean="0"/>
              <a:t>combination </a:t>
            </a:r>
            <a:r>
              <a:rPr lang="en-US" sz="2400" dirty="0"/>
              <a:t>in the first </a:t>
            </a:r>
            <a:r>
              <a:rPr lang="en-US" sz="2400" dirty="0" smtClean="0"/>
              <a:t/>
            </a:r>
            <a:br>
              <a:rPr lang="en-US" sz="2400" dirty="0" smtClean="0"/>
            </a:br>
            <a:r>
              <a:rPr lang="en-US" sz="2400" dirty="0" smtClean="0"/>
              <a:t>column </a:t>
            </a:r>
            <a:r>
              <a:rPr lang="en-US" sz="2400" dirty="0"/>
              <a:t>of the gallery. </a:t>
            </a:r>
            <a:r>
              <a:rPr lang="en-US" sz="2400" dirty="0" smtClean="0"/>
              <a:t/>
            </a:r>
            <a:br>
              <a:rPr lang="en-US" sz="2400" dirty="0" smtClean="0"/>
            </a:br>
            <a:r>
              <a:rPr lang="en-US" sz="2400" dirty="0" smtClean="0"/>
              <a:t>Your </a:t>
            </a:r>
            <a:r>
              <a:rPr lang="en-US" sz="2400" dirty="0"/>
              <a:t>table should look </a:t>
            </a:r>
            <a:r>
              <a:rPr lang="en-US" sz="2400" dirty="0" smtClean="0"/>
              <a:t/>
            </a:r>
            <a:br>
              <a:rPr lang="en-US" sz="2400" dirty="0" smtClean="0"/>
            </a:br>
            <a:r>
              <a:rPr lang="en-US" sz="2400" dirty="0" smtClean="0"/>
              <a:t>similar </a:t>
            </a:r>
            <a:r>
              <a:rPr lang="en-US" sz="2400" dirty="0"/>
              <a:t>to </a:t>
            </a:r>
            <a:r>
              <a:rPr lang="en-US" sz="2400" dirty="0" smtClean="0"/>
              <a:t>the figure at right.</a:t>
            </a:r>
            <a:endParaRPr lang="en-US" sz="2400" dirty="0"/>
          </a:p>
          <a:p>
            <a:r>
              <a:rPr lang="en-US" sz="2400" b="1" dirty="0"/>
              <a:t>LEAVE </a:t>
            </a:r>
            <a:r>
              <a:rPr lang="en-US" sz="2400" dirty="0"/>
              <a:t>the presentation open to use in the next exercise.</a:t>
            </a:r>
          </a:p>
          <a:p>
            <a:endParaRPr lang="en-US" sz="2400" dirty="0"/>
          </a:p>
          <a:p>
            <a:endParaRPr lang="en-US" sz="2400" dirty="0"/>
          </a:p>
        </p:txBody>
      </p:sp>
      <p:pic>
        <p:nvPicPr>
          <p:cNvPr id="2" name="Picture 1" descr="05.27.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283968" y="2420889"/>
            <a:ext cx="4118591" cy="2557512"/>
          </a:xfrm>
          <a:prstGeom prst="rect">
            <a:avLst/>
          </a:prstGeom>
        </p:spPr>
      </p:pic>
    </p:spTree>
    <p:extLst>
      <p:ext uri="{BB962C8B-B14F-4D97-AF65-F5344CB8AC3E}">
        <p14:creationId xmlns:p14="http://schemas.microsoft.com/office/powerpoint/2010/main" xmlns="" val="61808084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Apply a Quick Style to a Table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Colors available for Quick Style formats are controlled by theme. If you apply a Quick Style and then change the theme, the Quick Style colors will adjust to those of the new theme.</a:t>
            </a:r>
          </a:p>
          <a:p>
            <a:r>
              <a:rPr lang="en-US" sz="2400" dirty="0"/>
              <a:t>You may on occasion want to remove all table formatting to present data in a simple grid without shading or border colors. You can remove formatting by clicking Clear Table at the bottom of the Quick Styles gallery. Once you have cleared formats, you can reapply them by selecting any table style.</a:t>
            </a:r>
          </a:p>
          <a:p>
            <a:endParaRPr lang="en-US" sz="2400" dirty="0"/>
          </a:p>
        </p:txBody>
      </p:sp>
    </p:spTree>
    <p:extLst>
      <p:ext uri="{BB962C8B-B14F-4D97-AF65-F5344CB8AC3E}">
        <p14:creationId xmlns:p14="http://schemas.microsoft.com/office/powerpoint/2010/main" xmlns="" val="16662041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Insert a Table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Before </a:t>
            </a:r>
            <a:r>
              <a:rPr lang="en-US" sz="2400" dirty="0"/>
              <a:t>you begin these steps, make sure that your computer is on. Log on, if necessary.</a:t>
            </a:r>
          </a:p>
          <a:p>
            <a:pPr marL="457200" indent="-457200">
              <a:buFont typeface="+mj-lt"/>
              <a:buAutoNum type="arabicPeriod"/>
            </a:pPr>
            <a:r>
              <a:rPr lang="en-US" sz="2400" b="1" dirty="0" smtClean="0"/>
              <a:t>START</a:t>
            </a:r>
            <a:r>
              <a:rPr lang="en-US" sz="2400" dirty="0" smtClean="0"/>
              <a:t> </a:t>
            </a:r>
            <a:r>
              <a:rPr lang="en-US" sz="2400" dirty="0"/>
              <a:t>PowerPoint, if the program is not already running.</a:t>
            </a:r>
          </a:p>
          <a:p>
            <a:pPr marL="457200" indent="-457200">
              <a:buFont typeface="+mj-lt"/>
              <a:buAutoNum type="arabicPeriod"/>
            </a:pPr>
            <a:r>
              <a:rPr lang="en-US" sz="2400" dirty="0" smtClean="0"/>
              <a:t>Locate </a:t>
            </a:r>
            <a:r>
              <a:rPr lang="en-US" sz="2400" dirty="0"/>
              <a:t>and open the </a:t>
            </a:r>
            <a:r>
              <a:rPr lang="en-US" sz="2400" b="1" i="1" dirty="0"/>
              <a:t>ATMs</a:t>
            </a:r>
            <a:r>
              <a:rPr lang="en-US" sz="2400" dirty="0"/>
              <a:t> presentation and save it as </a:t>
            </a:r>
            <a:r>
              <a:rPr lang="en-US" sz="2400" b="1" i="1" dirty="0"/>
              <a:t>ATMs Final</a:t>
            </a:r>
            <a:r>
              <a:rPr lang="en-US" sz="2400" dirty="0"/>
              <a:t>. </a:t>
            </a:r>
          </a:p>
          <a:p>
            <a:pPr marL="457200" indent="-457200">
              <a:buFont typeface="+mj-lt"/>
              <a:buAutoNum type="arabicPeriod"/>
            </a:pPr>
            <a:r>
              <a:rPr lang="en-US" sz="2400" dirty="0" smtClean="0"/>
              <a:t>Click </a:t>
            </a:r>
            <a:r>
              <a:rPr lang="en-US" sz="2400" dirty="0"/>
              <a:t>below slide 4 in the Slides/Outline pane and press to Insert a new slide with the </a:t>
            </a:r>
            <a:r>
              <a:rPr lang="en-US" sz="2400" b="1" dirty="0"/>
              <a:t>Title and Content</a:t>
            </a:r>
            <a:r>
              <a:rPr lang="en-US" sz="2400" dirty="0"/>
              <a:t> layout after slide 4.</a:t>
            </a:r>
          </a:p>
          <a:p>
            <a:pPr marL="457200" indent="-457200">
              <a:buFont typeface="+mj-lt"/>
              <a:buAutoNum type="arabicPeriod"/>
            </a:pPr>
            <a:r>
              <a:rPr lang="en-US" sz="2400" dirty="0" smtClean="0"/>
              <a:t>On </a:t>
            </a:r>
            <a:r>
              <a:rPr lang="en-US" sz="2400" dirty="0"/>
              <a:t>the new slide, click in the title placeholder and type the slide title </a:t>
            </a:r>
            <a:r>
              <a:rPr lang="en-US" sz="2400" b="1" dirty="0"/>
              <a:t>Proposed ATM Locations</a:t>
            </a:r>
            <a:r>
              <a:rPr lang="en-US" sz="2400" dirty="0" smtClean="0"/>
              <a:t>.</a:t>
            </a:r>
            <a:endParaRPr lang="en-US" sz="2400" dirty="0"/>
          </a:p>
        </p:txBody>
      </p:sp>
    </p:spTree>
    <p:extLst>
      <p:ext uri="{BB962C8B-B14F-4D97-AF65-F5344CB8AC3E}">
        <p14:creationId xmlns:p14="http://schemas.microsoft.com/office/powerpoint/2010/main" xmlns="" val="405901110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Turning Table Style Options On or Off</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The </a:t>
            </a:r>
            <a:r>
              <a:rPr lang="en-US" sz="2400" dirty="0"/>
              <a:t>options in the Table Style Options group on the Table Tools Design tab allow you to adjust what part of a table receives special emphasis. </a:t>
            </a:r>
            <a:endParaRPr lang="en-US" sz="2400" dirty="0" smtClean="0"/>
          </a:p>
          <a:p>
            <a:r>
              <a:rPr lang="en-US" sz="2400" dirty="0" smtClean="0"/>
              <a:t>You </a:t>
            </a:r>
            <a:r>
              <a:rPr lang="en-US" sz="2400" dirty="0"/>
              <a:t>can use any number of these options in a single table, or you can deselect all of them for a plainer effect. Keep in mind that there is sometimes a fine line between effective emphasis and the visual confusion that can result from too much emphasis. </a:t>
            </a:r>
            <a:endParaRPr lang="en-US" sz="2400" dirty="0" smtClean="0"/>
          </a:p>
          <a:p>
            <a:r>
              <a:rPr lang="en-US" sz="2400" dirty="0" smtClean="0"/>
              <a:t>In </a:t>
            </a:r>
            <a:r>
              <a:rPr lang="en-US" sz="2400" dirty="0"/>
              <a:t>this exercise, you will modify the formatting applied by a table style by turning certain options on and off</a:t>
            </a:r>
            <a:r>
              <a:rPr lang="en-US" sz="2400" dirty="0" smtClean="0"/>
              <a:t>.</a:t>
            </a:r>
            <a:endParaRPr lang="en-US" sz="2400" dirty="0"/>
          </a:p>
        </p:txBody>
      </p:sp>
    </p:spTree>
    <p:extLst>
      <p:ext uri="{BB962C8B-B14F-4D97-AF65-F5344CB8AC3E}">
        <p14:creationId xmlns:p14="http://schemas.microsoft.com/office/powerpoint/2010/main" xmlns="" val="382490687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sz="3000" b="1" dirty="0"/>
              <a:t>Step-by-Step: Turn Table Style Options On and Off</a:t>
            </a:r>
          </a:p>
        </p:txBody>
      </p:sp>
      <p:sp>
        <p:nvSpPr>
          <p:cNvPr id="21506" name="Rectangle 3"/>
          <p:cNvSpPr>
            <a:spLocks noGrp="1" noChangeArrowheads="1"/>
          </p:cNvSpPr>
          <p:nvPr>
            <p:ph type="body" idx="1"/>
          </p:nvPr>
        </p:nvSpPr>
        <p:spPr>
          <a:xfrm>
            <a:off x="457200" y="1484784"/>
            <a:ext cx="8229600" cy="4992216"/>
          </a:xfrm>
        </p:spPr>
        <p:txBody>
          <a:bodyPr/>
          <a:lstStyle/>
          <a:p>
            <a:pPr>
              <a:spcBef>
                <a:spcPts val="300"/>
              </a:spcBef>
            </a:pPr>
            <a:r>
              <a:rPr lang="en-US" sz="2000" b="1" dirty="0" smtClean="0"/>
              <a:t>USE</a:t>
            </a:r>
            <a:r>
              <a:rPr lang="en-US" sz="2000" dirty="0" smtClean="0"/>
              <a:t> </a:t>
            </a:r>
            <a:r>
              <a:rPr lang="en-US" sz="2000" dirty="0"/>
              <a:t>the </a:t>
            </a:r>
            <a:r>
              <a:rPr lang="en-US" sz="2000" b="1" i="1" dirty="0"/>
              <a:t>Final Bids</a:t>
            </a:r>
            <a:r>
              <a:rPr lang="en-US" sz="2000" dirty="0"/>
              <a:t> presentation that is still open from the previous exercise.</a:t>
            </a:r>
          </a:p>
          <a:p>
            <a:pPr marL="457200" indent="-457200">
              <a:spcBef>
                <a:spcPts val="300"/>
              </a:spcBef>
              <a:buFont typeface="+mj-lt"/>
              <a:buAutoNum type="arabicPeriod"/>
            </a:pPr>
            <a:r>
              <a:rPr lang="en-US" sz="2000" dirty="0" smtClean="0"/>
              <a:t>Click </a:t>
            </a:r>
            <a:r>
              <a:rPr lang="en-US" sz="2000" dirty="0"/>
              <a:t>anywhere in the table </a:t>
            </a:r>
            <a:r>
              <a:rPr lang="en-US" sz="2000" dirty="0" smtClean="0"/>
              <a:t>to </a:t>
            </a:r>
            <a:br>
              <a:rPr lang="en-US" sz="2000" dirty="0" smtClean="0"/>
            </a:br>
            <a:r>
              <a:rPr lang="en-US" sz="2000" dirty="0" smtClean="0"/>
              <a:t>select </a:t>
            </a:r>
            <a:r>
              <a:rPr lang="en-US" sz="2000" dirty="0"/>
              <a:t>it if necessary.</a:t>
            </a:r>
          </a:p>
          <a:p>
            <a:pPr marL="457200" indent="-457200">
              <a:spcBef>
                <a:spcPts val="300"/>
              </a:spcBef>
              <a:buFont typeface="+mj-lt"/>
              <a:buAutoNum type="arabicPeriod"/>
            </a:pPr>
            <a:r>
              <a:rPr lang="en-US" sz="2000" dirty="0" smtClean="0"/>
              <a:t>Click </a:t>
            </a:r>
            <a:r>
              <a:rPr lang="en-US" sz="2000" dirty="0"/>
              <a:t>the </a:t>
            </a:r>
            <a:r>
              <a:rPr lang="en-US" sz="2000" b="1" dirty="0"/>
              <a:t>Table Tools Design</a:t>
            </a:r>
            <a:r>
              <a:rPr lang="en-US" sz="2000" dirty="0"/>
              <a:t> </a:t>
            </a:r>
            <a:r>
              <a:rPr lang="en-US" sz="2000" dirty="0" smtClean="0"/>
              <a:t/>
            </a:r>
            <a:br>
              <a:rPr lang="en-US" sz="2000" dirty="0" smtClean="0"/>
            </a:br>
            <a:r>
              <a:rPr lang="en-US" sz="2000" dirty="0" smtClean="0"/>
              <a:t>tab </a:t>
            </a:r>
            <a:r>
              <a:rPr lang="en-US" sz="2000" dirty="0"/>
              <a:t>if it is not already displayed.</a:t>
            </a:r>
          </a:p>
          <a:p>
            <a:pPr marL="457200" indent="-457200">
              <a:spcBef>
                <a:spcPts val="300"/>
              </a:spcBef>
              <a:buFont typeface="+mj-lt"/>
              <a:buAutoNum type="arabicPeriod"/>
            </a:pPr>
            <a:r>
              <a:rPr lang="en-US" sz="2000" dirty="0" smtClean="0"/>
              <a:t>Click </a:t>
            </a:r>
            <a:r>
              <a:rPr lang="en-US" sz="2000" dirty="0"/>
              <a:t>the </a:t>
            </a:r>
            <a:r>
              <a:rPr lang="en-US" sz="2000" b="1" dirty="0"/>
              <a:t>Banded Rows</a:t>
            </a:r>
            <a:r>
              <a:rPr lang="en-US" sz="2000" dirty="0"/>
              <a:t> option </a:t>
            </a:r>
            <a:r>
              <a:rPr lang="en-US" sz="2000" dirty="0" smtClean="0"/>
              <a:t/>
            </a:r>
            <a:br>
              <a:rPr lang="en-US" sz="2000" dirty="0" smtClean="0"/>
            </a:br>
            <a:r>
              <a:rPr lang="en-US" sz="2000" dirty="0" smtClean="0"/>
              <a:t>in </a:t>
            </a:r>
            <a:r>
              <a:rPr lang="en-US" sz="2000" dirty="0"/>
              <a:t>the </a:t>
            </a:r>
            <a:r>
              <a:rPr lang="en-US" sz="2000" b="1" dirty="0"/>
              <a:t>Table Style Options</a:t>
            </a:r>
            <a:r>
              <a:rPr lang="en-US" sz="2000" dirty="0"/>
              <a:t> group </a:t>
            </a:r>
            <a:r>
              <a:rPr lang="en-US" sz="2000" dirty="0" smtClean="0"/>
              <a:t/>
            </a:r>
            <a:br>
              <a:rPr lang="en-US" sz="2000" dirty="0" smtClean="0"/>
            </a:br>
            <a:r>
              <a:rPr lang="en-US" sz="2000" dirty="0" smtClean="0"/>
              <a:t>to </a:t>
            </a:r>
            <a:r>
              <a:rPr lang="en-US" sz="2000" dirty="0"/>
              <a:t>deselect the option. </a:t>
            </a:r>
          </a:p>
          <a:p>
            <a:pPr marL="457200" indent="-457200">
              <a:spcBef>
                <a:spcPts val="300"/>
              </a:spcBef>
              <a:buFont typeface="+mj-lt"/>
              <a:buAutoNum type="arabicPeriod"/>
            </a:pPr>
            <a:r>
              <a:rPr lang="en-US" sz="2000" dirty="0" smtClean="0"/>
              <a:t>Click </a:t>
            </a:r>
            <a:r>
              <a:rPr lang="en-US" sz="2000" dirty="0"/>
              <a:t>the </a:t>
            </a:r>
            <a:r>
              <a:rPr lang="en-US" sz="2000" b="1" dirty="0"/>
              <a:t>First Column</a:t>
            </a:r>
            <a:r>
              <a:rPr lang="en-US" sz="2000" dirty="0"/>
              <a:t> option. The first column receives special emphasis.</a:t>
            </a:r>
          </a:p>
          <a:p>
            <a:pPr marL="457200" indent="-457200">
              <a:spcBef>
                <a:spcPts val="300"/>
              </a:spcBef>
              <a:buFont typeface="+mj-lt"/>
              <a:buAutoNum type="arabicPeriod"/>
            </a:pPr>
            <a:r>
              <a:rPr lang="en-US" sz="2000" dirty="0" smtClean="0"/>
              <a:t>Click </a:t>
            </a:r>
            <a:r>
              <a:rPr lang="en-US" sz="2000" dirty="0"/>
              <a:t>the </a:t>
            </a:r>
            <a:r>
              <a:rPr lang="en-US" sz="2000" b="1" dirty="0"/>
              <a:t>Banded Columns </a:t>
            </a:r>
            <a:r>
              <a:rPr lang="en-US" sz="2000" dirty="0"/>
              <a:t>option. Color bands are applied to the columns. Your table should look similar to </a:t>
            </a:r>
            <a:r>
              <a:rPr lang="en-US" sz="2000" dirty="0" smtClean="0"/>
              <a:t>the figure above.</a:t>
            </a:r>
            <a:endParaRPr lang="en-US" sz="2000" dirty="0"/>
          </a:p>
          <a:p>
            <a:pPr marL="457200" indent="-457200">
              <a:buFont typeface="+mj-lt"/>
              <a:buAutoNum type="arabicPeriod"/>
            </a:pPr>
            <a:r>
              <a:rPr lang="en-US" sz="2000" b="1" dirty="0" smtClean="0"/>
              <a:t>SAVE</a:t>
            </a:r>
            <a:r>
              <a:rPr lang="en-US" sz="2000" dirty="0" smtClean="0"/>
              <a:t> </a:t>
            </a:r>
            <a:r>
              <a:rPr lang="en-US" sz="2000" dirty="0"/>
              <a:t>and close the presentation.</a:t>
            </a:r>
          </a:p>
          <a:p>
            <a:r>
              <a:rPr lang="en-US" sz="2000" b="1" dirty="0"/>
              <a:t>LEAVE</a:t>
            </a:r>
            <a:r>
              <a:rPr lang="en-US" sz="2000" dirty="0"/>
              <a:t> PowerPoint open to use in the next exercise.</a:t>
            </a:r>
          </a:p>
          <a:p>
            <a:endParaRPr lang="en-US" sz="2400" dirty="0"/>
          </a:p>
          <a:p>
            <a:endParaRPr lang="en-US" sz="2400" dirty="0"/>
          </a:p>
        </p:txBody>
      </p:sp>
      <p:pic>
        <p:nvPicPr>
          <p:cNvPr id="2" name="Picture 1" descr="05.28.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572000" y="2060848"/>
            <a:ext cx="3931463" cy="2448375"/>
          </a:xfrm>
          <a:prstGeom prst="rect">
            <a:avLst/>
          </a:prstGeom>
        </p:spPr>
      </p:pic>
    </p:spTree>
    <p:extLst>
      <p:ext uri="{BB962C8B-B14F-4D97-AF65-F5344CB8AC3E}">
        <p14:creationId xmlns:p14="http://schemas.microsoft.com/office/powerpoint/2010/main" xmlns="" val="418132960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Adding Shading to Cells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If </a:t>
            </a:r>
            <a:r>
              <a:rPr lang="en-US" sz="2400" dirty="0"/>
              <a:t>you do not like the Quick Style options or want more control over formatting, use the Table Tools Design tab’s options for creating shading fills, border styles, and effects. </a:t>
            </a:r>
            <a:endParaRPr lang="en-US" sz="2400" dirty="0" smtClean="0"/>
          </a:p>
          <a:p>
            <a:r>
              <a:rPr lang="en-US" sz="2400" dirty="0" smtClean="0"/>
              <a:t>Use </a:t>
            </a:r>
            <a:r>
              <a:rPr lang="en-US" sz="2400" dirty="0"/>
              <a:t>the Shading button to display a color palette with the current theme colors. You can also select a color from the Standard color palette or from the Colors dialog box, or choose a picture, gradient, or texture fill. </a:t>
            </a:r>
            <a:endParaRPr lang="en-US" sz="2400" dirty="0" smtClean="0"/>
          </a:p>
          <a:p>
            <a:r>
              <a:rPr lang="en-US" sz="2400" dirty="0" smtClean="0"/>
              <a:t>In </a:t>
            </a:r>
            <a:r>
              <a:rPr lang="en-US" sz="2400" dirty="0"/>
              <a:t>this exercise, you learn to use the Shading button on the Table Tools Design tab to select your own fill options for table cells. In this exercise, you will add shading to cells</a:t>
            </a:r>
            <a:r>
              <a:rPr lang="en-US" sz="2400" dirty="0" smtClean="0"/>
              <a:t>.</a:t>
            </a:r>
            <a:endParaRPr lang="en-US" sz="2400" dirty="0"/>
          </a:p>
        </p:txBody>
      </p:sp>
    </p:spTree>
    <p:extLst>
      <p:ext uri="{BB962C8B-B14F-4D97-AF65-F5344CB8AC3E}">
        <p14:creationId xmlns:p14="http://schemas.microsoft.com/office/powerpoint/2010/main" xmlns="" val="206960425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Add Shading to Cells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To </a:t>
            </a:r>
            <a:r>
              <a:rPr lang="en-US" sz="2400" dirty="0"/>
              <a:t>add shading to cells, perform the following steps:</a:t>
            </a:r>
          </a:p>
          <a:p>
            <a:pPr marL="457200" indent="-457200">
              <a:buFont typeface="+mj-lt"/>
              <a:buAutoNum type="arabicPeriod"/>
            </a:pPr>
            <a:r>
              <a:rPr lang="en-US" sz="2400" b="1" dirty="0" smtClean="0"/>
              <a:t>OPEN</a:t>
            </a:r>
            <a:r>
              <a:rPr lang="en-US" sz="2400" dirty="0" smtClean="0"/>
              <a:t> </a:t>
            </a:r>
            <a:r>
              <a:rPr lang="en-US" sz="2400" dirty="0"/>
              <a:t>the </a:t>
            </a:r>
            <a:r>
              <a:rPr lang="en-US" sz="2400" b="1" i="1" dirty="0"/>
              <a:t>Warranties</a:t>
            </a:r>
            <a:r>
              <a:rPr lang="en-US" sz="2400" dirty="0"/>
              <a:t> presentation and save it as </a:t>
            </a:r>
            <a:r>
              <a:rPr lang="en-US" sz="2400" b="1" i="1" dirty="0"/>
              <a:t>Warranties Final</a:t>
            </a:r>
            <a:r>
              <a:rPr lang="en-US" sz="2400" dirty="0"/>
              <a:t>.</a:t>
            </a:r>
          </a:p>
          <a:p>
            <a:pPr marL="457200" indent="-457200">
              <a:buFont typeface="+mj-lt"/>
              <a:buAutoNum type="arabicPeriod"/>
            </a:pPr>
            <a:r>
              <a:rPr lang="en-US" sz="2400" dirty="0" smtClean="0"/>
              <a:t>Go </a:t>
            </a:r>
            <a:r>
              <a:rPr lang="en-US" sz="2400" dirty="0"/>
              <a:t>to slide 2, and select the cells in the column header row.</a:t>
            </a:r>
          </a:p>
          <a:p>
            <a:pPr marL="457200" indent="-457200">
              <a:buFont typeface="+mj-lt"/>
              <a:buAutoNum type="arabicPeriod"/>
            </a:pPr>
            <a:r>
              <a:rPr lang="en-US" sz="2400" dirty="0" smtClean="0"/>
              <a:t>Click </a:t>
            </a:r>
            <a:r>
              <a:rPr lang="en-US" sz="2400" dirty="0"/>
              <a:t>the </a:t>
            </a:r>
            <a:r>
              <a:rPr lang="en-US" sz="2400" b="1" dirty="0"/>
              <a:t>Table Tools Design</a:t>
            </a:r>
            <a:r>
              <a:rPr lang="en-US" sz="2400" dirty="0"/>
              <a:t> tab, and then click the </a:t>
            </a:r>
            <a:r>
              <a:rPr lang="en-US" sz="2400" b="1" dirty="0"/>
              <a:t>Shading</a:t>
            </a:r>
            <a:r>
              <a:rPr lang="en-US" sz="2400" dirty="0"/>
              <a:t> button drop-down arrow in the </a:t>
            </a:r>
            <a:r>
              <a:rPr lang="en-US" sz="2400" b="1" dirty="0"/>
              <a:t>Table Styles</a:t>
            </a:r>
            <a:r>
              <a:rPr lang="en-US" sz="2400" dirty="0"/>
              <a:t> group. The </a:t>
            </a:r>
            <a:r>
              <a:rPr lang="en-US" sz="2400" b="1" dirty="0"/>
              <a:t>Shading</a:t>
            </a:r>
            <a:r>
              <a:rPr lang="en-US" sz="2400" dirty="0"/>
              <a:t> color palette displays.</a:t>
            </a:r>
          </a:p>
          <a:p>
            <a:pPr marL="457200" indent="-457200">
              <a:buFont typeface="+mj-lt"/>
              <a:buAutoNum type="arabicPeriod"/>
            </a:pPr>
            <a:r>
              <a:rPr lang="en-US" sz="2400" dirty="0" smtClean="0"/>
              <a:t>Click </a:t>
            </a:r>
            <a:r>
              <a:rPr lang="en-US" sz="2400" dirty="0"/>
              <a:t>the </a:t>
            </a:r>
            <a:r>
              <a:rPr lang="en-US" sz="2400" b="1" dirty="0"/>
              <a:t>Gold, Accent 1</a:t>
            </a:r>
            <a:r>
              <a:rPr lang="en-US" sz="2400" dirty="0"/>
              <a:t> color to fill the column header cells with gold</a:t>
            </a:r>
            <a:r>
              <a:rPr lang="en-US" sz="2400" dirty="0" smtClean="0"/>
              <a:t>.</a:t>
            </a:r>
            <a:endParaRPr lang="en-US" sz="2400" dirty="0"/>
          </a:p>
        </p:txBody>
      </p:sp>
    </p:spTree>
    <p:extLst>
      <p:ext uri="{BB962C8B-B14F-4D97-AF65-F5344CB8AC3E}">
        <p14:creationId xmlns:p14="http://schemas.microsoft.com/office/powerpoint/2010/main" xmlns="" val="103687823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Add Shading to Cells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400" dirty="0" smtClean="0"/>
              <a:t>With </a:t>
            </a:r>
            <a:r>
              <a:rPr lang="en-US" sz="2400" dirty="0"/>
              <a:t>the column header cells still selected, click the </a:t>
            </a:r>
            <a:r>
              <a:rPr lang="en-US" sz="2400" b="1" dirty="0"/>
              <a:t>Shading</a:t>
            </a:r>
            <a:r>
              <a:rPr lang="en-US" sz="2400" dirty="0"/>
              <a:t> drop-down arrow again, point to </a:t>
            </a:r>
            <a:r>
              <a:rPr lang="en-US" sz="2400" b="1" dirty="0"/>
              <a:t>Gradient</a:t>
            </a:r>
            <a:r>
              <a:rPr lang="en-US" sz="2400" dirty="0"/>
              <a:t>, and select the </a:t>
            </a:r>
            <a:r>
              <a:rPr lang="en-US" sz="2400" b="1" dirty="0"/>
              <a:t>From Top Right Corner</a:t>
            </a:r>
            <a:r>
              <a:rPr lang="en-US" sz="2400" dirty="0"/>
              <a:t> gradient style in the </a:t>
            </a:r>
            <a:r>
              <a:rPr lang="en-US" sz="2400" b="1" dirty="0"/>
              <a:t>Dark Variations </a:t>
            </a:r>
            <a:r>
              <a:rPr lang="en-US" sz="2400" dirty="0"/>
              <a:t>section of the gallery (see </a:t>
            </a:r>
            <a:r>
              <a:rPr lang="en-US" sz="2400" dirty="0" smtClean="0"/>
              <a:t>below)</a:t>
            </a:r>
            <a:r>
              <a:rPr lang="en-US" sz="2400" dirty="0"/>
              <a:t>.</a:t>
            </a:r>
          </a:p>
          <a:p>
            <a:pPr marL="457200" indent="-457200">
              <a:buFont typeface="+mj-lt"/>
              <a:buAutoNum type="arabicPeriod" startAt="5"/>
            </a:pPr>
            <a:r>
              <a:rPr lang="en-US" sz="2400" b="1" dirty="0" smtClean="0"/>
              <a:t>SAVE</a:t>
            </a:r>
            <a:r>
              <a:rPr lang="en-US" sz="2400" dirty="0" smtClean="0"/>
              <a:t> </a:t>
            </a:r>
            <a:r>
              <a:rPr lang="en-US" sz="2400" dirty="0"/>
              <a:t>the presentation.</a:t>
            </a:r>
          </a:p>
          <a:p>
            <a:r>
              <a:rPr lang="en-US" sz="2400" b="1" dirty="0"/>
              <a:t>LEAVE</a:t>
            </a:r>
            <a:r>
              <a:rPr lang="en-US" sz="2400" dirty="0"/>
              <a:t> the presentation </a:t>
            </a:r>
            <a:r>
              <a:rPr lang="en-US" sz="2400" dirty="0" smtClean="0"/>
              <a:t/>
            </a:r>
            <a:br>
              <a:rPr lang="en-US" sz="2400" dirty="0" smtClean="0"/>
            </a:br>
            <a:r>
              <a:rPr lang="en-US" sz="2400" dirty="0" smtClean="0"/>
              <a:t>open </a:t>
            </a:r>
            <a:r>
              <a:rPr lang="en-US" sz="2400" dirty="0"/>
              <a:t>to use in the next </a:t>
            </a:r>
            <a:r>
              <a:rPr lang="en-US" sz="2400" dirty="0" smtClean="0"/>
              <a:t/>
            </a:r>
            <a:br>
              <a:rPr lang="en-US" sz="2400" dirty="0" smtClean="0"/>
            </a:br>
            <a:r>
              <a:rPr lang="en-US" sz="2400" dirty="0" smtClean="0"/>
              <a:t>exercise.</a:t>
            </a:r>
            <a:endParaRPr lang="en-US" sz="2400" dirty="0"/>
          </a:p>
        </p:txBody>
      </p:sp>
      <p:pic>
        <p:nvPicPr>
          <p:cNvPr id="2" name="Picture 1" descr="05.29.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283968" y="3284984"/>
            <a:ext cx="4286632" cy="2907490"/>
          </a:xfrm>
          <a:prstGeom prst="rect">
            <a:avLst/>
          </a:prstGeom>
        </p:spPr>
      </p:pic>
    </p:spTree>
    <p:extLst>
      <p:ext uri="{BB962C8B-B14F-4D97-AF65-F5344CB8AC3E}">
        <p14:creationId xmlns:p14="http://schemas.microsoft.com/office/powerpoint/2010/main" xmlns="" val="428569848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Add Shading to Cells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The Shading menu also offers the Table Background option. You can use this command to insert a color or a picture to fill all cells of a table. You will learn more about inserting pictures as background later in this lesson.</a:t>
            </a:r>
          </a:p>
          <a:p>
            <a:r>
              <a:rPr lang="en-US" sz="2400" dirty="0"/>
              <a:t>Be careful when applying picture or texture fills to an entire table. Your text must remain readable, so choose a light background, adjust transparency if necessary, or be prepared to boldface text.</a:t>
            </a:r>
          </a:p>
          <a:p>
            <a:endParaRPr lang="en-US" sz="2400" dirty="0"/>
          </a:p>
          <a:p>
            <a:endParaRPr lang="en-US" sz="2400" dirty="0"/>
          </a:p>
          <a:p>
            <a:endParaRPr lang="en-US" sz="2400" dirty="0"/>
          </a:p>
          <a:p>
            <a:endParaRPr lang="en-US" sz="2400" dirty="0"/>
          </a:p>
        </p:txBody>
      </p:sp>
    </p:spTree>
    <p:extLst>
      <p:ext uri="{BB962C8B-B14F-4D97-AF65-F5344CB8AC3E}">
        <p14:creationId xmlns:p14="http://schemas.microsoft.com/office/powerpoint/2010/main" xmlns="" val="171626916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Adding Borders to Table Cells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The </a:t>
            </a:r>
            <a:r>
              <a:rPr lang="en-US" sz="2400" dirty="0"/>
              <a:t>Border menu allows you to </a:t>
            </a:r>
            <a:r>
              <a:rPr lang="en-US" sz="2400" dirty="0" smtClean="0"/>
              <a:t>apply </a:t>
            </a:r>
            <a:r>
              <a:rPr lang="en-US" sz="2400" dirty="0"/>
              <a:t>borders to all sides of selected cells or to any specific side of a </a:t>
            </a:r>
            <a:r>
              <a:rPr lang="en-US" sz="2400" dirty="0" smtClean="0"/>
              <a:t>cell. </a:t>
            </a:r>
          </a:p>
          <a:p>
            <a:r>
              <a:rPr lang="en-US" sz="2400" dirty="0" smtClean="0"/>
              <a:t>You </a:t>
            </a:r>
            <a:r>
              <a:rPr lang="en-US" sz="2400" dirty="0"/>
              <a:t>can also remove all borders from a cell or selected cells by selecting No Border. </a:t>
            </a:r>
            <a:endParaRPr lang="en-US" sz="2400" dirty="0" smtClean="0"/>
          </a:p>
          <a:p>
            <a:r>
              <a:rPr lang="en-US" sz="2400" dirty="0" smtClean="0"/>
              <a:t>After </a:t>
            </a:r>
            <a:r>
              <a:rPr lang="en-US" sz="2400" dirty="0"/>
              <a:t>you have selected a border option, it displays on the button. You can easily reapply that border option by simply clicking the button. </a:t>
            </a:r>
            <a:endParaRPr lang="en-US" sz="2400" dirty="0" smtClean="0"/>
          </a:p>
          <a:p>
            <a:r>
              <a:rPr lang="en-US" sz="2400" dirty="0" smtClean="0"/>
              <a:t>In </a:t>
            </a:r>
            <a:r>
              <a:rPr lang="en-US" sz="2400" dirty="0"/>
              <a:t>this exercise, you will add borders to table cells</a:t>
            </a:r>
            <a:r>
              <a:rPr lang="en-US" sz="2400" dirty="0" smtClean="0"/>
              <a:t>.</a:t>
            </a:r>
            <a:endParaRPr lang="en-US" sz="2400" dirty="0"/>
          </a:p>
        </p:txBody>
      </p:sp>
    </p:spTree>
    <p:extLst>
      <p:ext uri="{BB962C8B-B14F-4D97-AF65-F5344CB8AC3E}">
        <p14:creationId xmlns:p14="http://schemas.microsoft.com/office/powerpoint/2010/main" xmlns="" val="205759201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Add Borders to Table Cells</a:t>
            </a:r>
          </a:p>
        </p:txBody>
      </p:sp>
      <p:sp>
        <p:nvSpPr>
          <p:cNvPr id="21506" name="Rectangle 3"/>
          <p:cNvSpPr>
            <a:spLocks noGrp="1" noChangeArrowheads="1"/>
          </p:cNvSpPr>
          <p:nvPr>
            <p:ph type="body" idx="1"/>
          </p:nvPr>
        </p:nvSpPr>
        <p:spPr>
          <a:xfrm>
            <a:off x="457200" y="1600200"/>
            <a:ext cx="8229600" cy="4876800"/>
          </a:xfrm>
        </p:spPr>
        <p:txBody>
          <a:bodyPr/>
          <a:lstStyle/>
          <a:p>
            <a:r>
              <a:rPr lang="en-US" sz="2200" b="1" dirty="0" smtClean="0"/>
              <a:t>USE</a:t>
            </a:r>
            <a:r>
              <a:rPr lang="en-US" sz="2200" dirty="0" smtClean="0"/>
              <a:t> </a:t>
            </a:r>
            <a:r>
              <a:rPr lang="en-US" sz="2200" dirty="0"/>
              <a:t>the </a:t>
            </a:r>
            <a:r>
              <a:rPr lang="en-US" sz="2200" b="1" i="1" dirty="0"/>
              <a:t>Warranties Final</a:t>
            </a:r>
            <a:r>
              <a:rPr lang="en-US" sz="2200" dirty="0"/>
              <a:t> presentation that is still open from the previous exercise.</a:t>
            </a:r>
          </a:p>
          <a:p>
            <a:pPr marL="457200" indent="-457200">
              <a:buFont typeface="+mj-lt"/>
              <a:buAutoNum type="arabicPeriod"/>
            </a:pPr>
            <a:r>
              <a:rPr lang="en-US" sz="2200" dirty="0" smtClean="0"/>
              <a:t>In </a:t>
            </a:r>
            <a:r>
              <a:rPr lang="en-US" sz="2200" dirty="0"/>
              <a:t>the table on slide 2, select all </a:t>
            </a:r>
            <a:r>
              <a:rPr lang="en-US" sz="2200" dirty="0" smtClean="0"/>
              <a:t/>
            </a:r>
            <a:br>
              <a:rPr lang="en-US" sz="2200" dirty="0" smtClean="0"/>
            </a:br>
            <a:r>
              <a:rPr lang="en-US" sz="2200" dirty="0" smtClean="0"/>
              <a:t>cells </a:t>
            </a:r>
            <a:r>
              <a:rPr lang="en-US" sz="2200" i="1" dirty="0"/>
              <a:t>except</a:t>
            </a:r>
            <a:r>
              <a:rPr lang="en-US" sz="2200" dirty="0"/>
              <a:t> those in the first </a:t>
            </a:r>
            <a:r>
              <a:rPr lang="en-US" sz="2200" dirty="0" smtClean="0"/>
              <a:t/>
            </a:r>
            <a:br>
              <a:rPr lang="en-US" sz="2200" dirty="0" smtClean="0"/>
            </a:br>
            <a:r>
              <a:rPr lang="en-US" sz="2200" dirty="0" smtClean="0"/>
              <a:t>column </a:t>
            </a:r>
            <a:r>
              <a:rPr lang="en-US" sz="2200" dirty="0"/>
              <a:t>and the column header </a:t>
            </a:r>
            <a:r>
              <a:rPr lang="en-US" sz="2200" dirty="0" smtClean="0"/>
              <a:t/>
            </a:r>
            <a:br>
              <a:rPr lang="en-US" sz="2200" dirty="0" smtClean="0"/>
            </a:br>
            <a:r>
              <a:rPr lang="en-US" sz="2200" dirty="0" smtClean="0"/>
              <a:t>cells</a:t>
            </a:r>
            <a:r>
              <a:rPr lang="en-US" sz="2200" dirty="0"/>
              <a:t>. (You are selecting the </a:t>
            </a:r>
            <a:r>
              <a:rPr lang="en-US" sz="2200" dirty="0" smtClean="0"/>
              <a:t/>
            </a:r>
            <a:br>
              <a:rPr lang="en-US" sz="2200" dirty="0" smtClean="0"/>
            </a:br>
            <a:r>
              <a:rPr lang="en-US" sz="2200" dirty="0" smtClean="0"/>
              <a:t>numbers </a:t>
            </a:r>
            <a:r>
              <a:rPr lang="en-US" sz="2200" dirty="0"/>
              <a:t>and the </a:t>
            </a:r>
            <a:r>
              <a:rPr lang="en-US" sz="2200" i="1" dirty="0"/>
              <a:t>Life</a:t>
            </a:r>
            <a:r>
              <a:rPr lang="en-US" sz="2200" dirty="0"/>
              <a:t> entries.)</a:t>
            </a:r>
          </a:p>
          <a:p>
            <a:pPr marL="457200" indent="-457200">
              <a:buFont typeface="+mj-lt"/>
              <a:buAutoNum type="arabicPeriod"/>
            </a:pPr>
            <a:r>
              <a:rPr lang="en-US" sz="2200" dirty="0" smtClean="0"/>
              <a:t>On </a:t>
            </a:r>
            <a:r>
              <a:rPr lang="en-US" sz="2200" dirty="0"/>
              <a:t>the </a:t>
            </a:r>
            <a:r>
              <a:rPr lang="en-US" sz="2200" b="1" dirty="0"/>
              <a:t>Table Tools Design</a:t>
            </a:r>
            <a:r>
              <a:rPr lang="en-US" sz="2200" dirty="0"/>
              <a:t> tab, </a:t>
            </a:r>
            <a:r>
              <a:rPr lang="en-US" sz="2200" dirty="0" smtClean="0"/>
              <a:t/>
            </a:r>
            <a:br>
              <a:rPr lang="en-US" sz="2200" dirty="0" smtClean="0"/>
            </a:br>
            <a:r>
              <a:rPr lang="en-US" sz="2200" dirty="0" smtClean="0"/>
              <a:t>click </a:t>
            </a:r>
            <a:r>
              <a:rPr lang="en-US" sz="2200" dirty="0"/>
              <a:t>the </a:t>
            </a:r>
            <a:r>
              <a:rPr lang="en-US" sz="2200" b="1" dirty="0"/>
              <a:t>Border</a:t>
            </a:r>
            <a:r>
              <a:rPr lang="en-US" sz="2200" dirty="0"/>
              <a:t> drop-down arrow </a:t>
            </a:r>
            <a:r>
              <a:rPr lang="en-US" sz="2200" dirty="0" smtClean="0"/>
              <a:t/>
            </a:r>
            <a:br>
              <a:rPr lang="en-US" sz="2200" dirty="0" smtClean="0"/>
            </a:br>
            <a:r>
              <a:rPr lang="en-US" sz="2200" dirty="0" smtClean="0"/>
              <a:t>in </a:t>
            </a:r>
            <a:r>
              <a:rPr lang="en-US" sz="2200" dirty="0"/>
              <a:t>the </a:t>
            </a:r>
            <a:r>
              <a:rPr lang="en-US" sz="2200" b="1" dirty="0"/>
              <a:t>Table Styles</a:t>
            </a:r>
            <a:r>
              <a:rPr lang="en-US" sz="2200" dirty="0"/>
              <a:t> group. A menu </a:t>
            </a:r>
            <a:r>
              <a:rPr lang="en-US" sz="2200" dirty="0" smtClean="0"/>
              <a:t/>
            </a:r>
            <a:br>
              <a:rPr lang="en-US" sz="2200" dirty="0" smtClean="0"/>
            </a:br>
            <a:r>
              <a:rPr lang="en-US" sz="2200" dirty="0" smtClean="0"/>
              <a:t>of </a:t>
            </a:r>
            <a:r>
              <a:rPr lang="en-US" sz="2200" dirty="0"/>
              <a:t>border options appears.</a:t>
            </a:r>
          </a:p>
          <a:p>
            <a:pPr marL="457200" indent="-457200">
              <a:buFont typeface="+mj-lt"/>
              <a:buAutoNum type="arabicPeriod"/>
            </a:pPr>
            <a:r>
              <a:rPr lang="en-US" sz="2200" dirty="0" smtClean="0"/>
              <a:t>Click </a:t>
            </a:r>
            <a:r>
              <a:rPr lang="en-US" sz="2200" b="1" dirty="0"/>
              <a:t>Inside Horizontal Border</a:t>
            </a:r>
            <a:r>
              <a:rPr lang="en-US" sz="2200" dirty="0"/>
              <a:t>, </a:t>
            </a:r>
            <a:r>
              <a:rPr lang="en-US" sz="2200" dirty="0" smtClean="0"/>
              <a:t/>
            </a:r>
            <a:br>
              <a:rPr lang="en-US" sz="2200" dirty="0" smtClean="0"/>
            </a:br>
            <a:r>
              <a:rPr lang="en-US" sz="2200" dirty="0" smtClean="0"/>
              <a:t>as shown at right.</a:t>
            </a:r>
            <a:endParaRPr lang="en-US" sz="2200" dirty="0"/>
          </a:p>
        </p:txBody>
      </p:sp>
      <p:pic>
        <p:nvPicPr>
          <p:cNvPr id="2" name="Picture 1" descr="05.30.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076056" y="2144792"/>
            <a:ext cx="3494112" cy="3553460"/>
          </a:xfrm>
          <a:prstGeom prst="rect">
            <a:avLst/>
          </a:prstGeom>
        </p:spPr>
      </p:pic>
    </p:spTree>
    <p:extLst>
      <p:ext uri="{BB962C8B-B14F-4D97-AF65-F5344CB8AC3E}">
        <p14:creationId xmlns:p14="http://schemas.microsoft.com/office/powerpoint/2010/main" xmlns="" val="218666522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Add Borders to Table Cells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200" dirty="0" smtClean="0"/>
              <a:t>Click </a:t>
            </a:r>
            <a:r>
              <a:rPr lang="en-US" sz="2200" dirty="0"/>
              <a:t>outside the table to deselect the cells, and then select only the bottom row of the table.</a:t>
            </a:r>
          </a:p>
          <a:p>
            <a:pPr marL="457200" indent="-457200">
              <a:buFont typeface="+mj-lt"/>
              <a:buAutoNum type="arabicPeriod" startAt="4"/>
            </a:pPr>
            <a:r>
              <a:rPr lang="en-US" sz="2200" dirty="0" smtClean="0"/>
              <a:t>Click </a:t>
            </a:r>
            <a:r>
              <a:rPr lang="en-US" sz="2200" dirty="0"/>
              <a:t>the </a:t>
            </a:r>
            <a:r>
              <a:rPr lang="en-US" sz="2200" b="1" dirty="0"/>
              <a:t>Border</a:t>
            </a:r>
            <a:r>
              <a:rPr lang="en-US" sz="2200" dirty="0"/>
              <a:t> drop-down arrow, and then click </a:t>
            </a:r>
            <a:r>
              <a:rPr lang="en-US" sz="2200" b="1" dirty="0"/>
              <a:t>Bottom Border</a:t>
            </a:r>
            <a:r>
              <a:rPr lang="en-US" sz="2200" dirty="0"/>
              <a:t>. A border is applied to the entire bottom row of the table.</a:t>
            </a:r>
          </a:p>
          <a:p>
            <a:pPr marL="457200" indent="-457200">
              <a:buFont typeface="+mj-lt"/>
              <a:buAutoNum type="arabicPeriod" startAt="4"/>
            </a:pPr>
            <a:r>
              <a:rPr lang="en-US" sz="2200" dirty="0" smtClean="0"/>
              <a:t>Click </a:t>
            </a:r>
            <a:r>
              <a:rPr lang="en-US" sz="2200" dirty="0"/>
              <a:t>outside the table </a:t>
            </a:r>
            <a:br>
              <a:rPr lang="en-US" sz="2200" dirty="0"/>
            </a:br>
            <a:r>
              <a:rPr lang="en-US" sz="2200" dirty="0" smtClean="0"/>
              <a:t>to </a:t>
            </a:r>
            <a:r>
              <a:rPr lang="en-US" sz="2200" dirty="0"/>
              <a:t>deselect the cells. </a:t>
            </a:r>
            <a:r>
              <a:rPr lang="en-US" sz="2200" dirty="0" smtClean="0"/>
              <a:t/>
            </a:r>
            <a:br>
              <a:rPr lang="en-US" sz="2200" dirty="0" smtClean="0"/>
            </a:br>
            <a:r>
              <a:rPr lang="en-US" sz="2200" dirty="0" smtClean="0"/>
              <a:t>Your </a:t>
            </a:r>
            <a:r>
              <a:rPr lang="en-US" sz="2200" dirty="0"/>
              <a:t>table should look </a:t>
            </a:r>
            <a:r>
              <a:rPr lang="en-US" sz="2200" dirty="0" smtClean="0"/>
              <a:t/>
            </a:r>
            <a:br>
              <a:rPr lang="en-US" sz="2200" dirty="0" smtClean="0"/>
            </a:br>
            <a:r>
              <a:rPr lang="en-US" sz="2200" dirty="0" smtClean="0"/>
              <a:t>like the figure at right.</a:t>
            </a:r>
            <a:endParaRPr lang="en-US" sz="2200" dirty="0"/>
          </a:p>
          <a:p>
            <a:pPr marL="457200" indent="-457200">
              <a:buFont typeface="+mj-lt"/>
              <a:buAutoNum type="arabicPeriod" startAt="4"/>
            </a:pPr>
            <a:r>
              <a:rPr lang="en-US" sz="2200" b="1" dirty="0" smtClean="0"/>
              <a:t>SAVE</a:t>
            </a:r>
            <a:r>
              <a:rPr lang="en-US" sz="2200" dirty="0" smtClean="0"/>
              <a:t> </a:t>
            </a:r>
            <a:r>
              <a:rPr lang="en-US" sz="2200" dirty="0"/>
              <a:t>the </a:t>
            </a:r>
            <a:r>
              <a:rPr lang="en-US" sz="2200" dirty="0" smtClean="0"/>
              <a:t/>
            </a:r>
            <a:br>
              <a:rPr lang="en-US" sz="2200" dirty="0" smtClean="0"/>
            </a:br>
            <a:r>
              <a:rPr lang="en-US" sz="2200" dirty="0" smtClean="0"/>
              <a:t>presentation</a:t>
            </a:r>
            <a:r>
              <a:rPr lang="en-US" sz="2200" dirty="0"/>
              <a:t>.</a:t>
            </a:r>
          </a:p>
          <a:p>
            <a:r>
              <a:rPr lang="en-US" sz="2200" b="1" dirty="0"/>
              <a:t>LEAVE</a:t>
            </a:r>
            <a:r>
              <a:rPr lang="en-US" sz="2200" dirty="0"/>
              <a:t> the presentation </a:t>
            </a:r>
            <a:r>
              <a:rPr lang="en-US" sz="2200" dirty="0" smtClean="0"/>
              <a:t/>
            </a:r>
            <a:br>
              <a:rPr lang="en-US" sz="2200" dirty="0" smtClean="0"/>
            </a:br>
            <a:r>
              <a:rPr lang="en-US" sz="2200" dirty="0" smtClean="0"/>
              <a:t>open </a:t>
            </a:r>
            <a:r>
              <a:rPr lang="en-US" sz="2200" dirty="0"/>
              <a:t>to use in the next exercise</a:t>
            </a:r>
            <a:r>
              <a:rPr lang="en-US" sz="2200" dirty="0" smtClean="0"/>
              <a:t>.</a:t>
            </a:r>
            <a:endParaRPr lang="en-US" sz="2400" dirty="0"/>
          </a:p>
          <a:p>
            <a:endParaRPr lang="en-US" sz="2400" dirty="0"/>
          </a:p>
          <a:p>
            <a:endParaRPr lang="en-US" sz="2400" dirty="0"/>
          </a:p>
        </p:txBody>
      </p:sp>
      <p:pic>
        <p:nvPicPr>
          <p:cNvPr id="2" name="Picture 1" descr="05.31.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982720" y="3201846"/>
            <a:ext cx="4604648" cy="2311329"/>
          </a:xfrm>
          <a:prstGeom prst="rect">
            <a:avLst/>
          </a:prstGeom>
        </p:spPr>
      </p:pic>
    </p:spTree>
    <p:extLst>
      <p:ext uri="{BB962C8B-B14F-4D97-AF65-F5344CB8AC3E}">
        <p14:creationId xmlns:p14="http://schemas.microsoft.com/office/powerpoint/2010/main" xmlns="" val="28358114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Adding Special Effects to a Table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The </a:t>
            </a:r>
            <a:r>
              <a:rPr lang="en-US" sz="2400" dirty="0"/>
              <a:t>Table Styles group offers an Effects button to let you apply selected special effects. </a:t>
            </a:r>
            <a:endParaRPr lang="en-US" sz="2400" dirty="0" smtClean="0"/>
          </a:p>
          <a:p>
            <a:r>
              <a:rPr lang="en-US" sz="2400" dirty="0" smtClean="0"/>
              <a:t>Using </a:t>
            </a:r>
            <a:r>
              <a:rPr lang="en-US" sz="2400" dirty="0"/>
              <a:t>the Effects menu, you can apply bevel, shadow, and reflection effects to a table. </a:t>
            </a:r>
            <a:endParaRPr lang="en-US" sz="2400" dirty="0" smtClean="0"/>
          </a:p>
          <a:p>
            <a:r>
              <a:rPr lang="en-US" sz="2400" dirty="0" smtClean="0"/>
              <a:t>Bevels </a:t>
            </a:r>
            <a:r>
              <a:rPr lang="en-US" sz="2400" dirty="0"/>
              <a:t>can apply to individual cells or selections of cells, but shadows and reflections are applied to the entire table. </a:t>
            </a:r>
          </a:p>
        </p:txBody>
      </p:sp>
    </p:spTree>
    <p:extLst>
      <p:ext uri="{BB962C8B-B14F-4D97-AF65-F5344CB8AC3E}">
        <p14:creationId xmlns:p14="http://schemas.microsoft.com/office/powerpoint/2010/main" xmlns="" val="8750158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 Table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400" dirty="0"/>
              <a:t>Click the </a:t>
            </a:r>
            <a:r>
              <a:rPr lang="en-US" sz="2400" b="1" dirty="0"/>
              <a:t>Insert Table</a:t>
            </a:r>
            <a:r>
              <a:rPr lang="en-US" sz="2400" dirty="0"/>
              <a:t> </a:t>
            </a:r>
            <a:r>
              <a:rPr lang="en-US" sz="2400" dirty="0" smtClean="0"/>
              <a:t>icon        </a:t>
            </a:r>
            <a:r>
              <a:rPr lang="en-US" sz="2400" dirty="0"/>
              <a:t>in the content placeholder. The Insert Table dialog box opens, as shown </a:t>
            </a:r>
            <a:r>
              <a:rPr lang="en-US" sz="2400" dirty="0" smtClean="0"/>
              <a:t>below.</a:t>
            </a:r>
            <a:endParaRPr lang="en-US" sz="2400" dirty="0"/>
          </a:p>
        </p:txBody>
      </p:sp>
      <p:pic>
        <p:nvPicPr>
          <p:cNvPr id="4" name="Picture 3" descr="05.inserttable.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355976" y="1615440"/>
            <a:ext cx="523740" cy="461718"/>
          </a:xfrm>
          <a:prstGeom prst="rect">
            <a:avLst/>
          </a:prstGeom>
        </p:spPr>
      </p:pic>
      <p:pic>
        <p:nvPicPr>
          <p:cNvPr id="2" name="Picture 1" descr="05.02.png"/>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619672" y="2564904"/>
            <a:ext cx="5385088" cy="3506179"/>
          </a:xfrm>
          <a:prstGeom prst="rect">
            <a:avLst/>
          </a:prstGeom>
        </p:spPr>
      </p:pic>
    </p:spTree>
    <p:extLst>
      <p:ext uri="{BB962C8B-B14F-4D97-AF65-F5344CB8AC3E}">
        <p14:creationId xmlns:p14="http://schemas.microsoft.com/office/powerpoint/2010/main" xmlns="" val="211999437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Add Special Effects to a Table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Warranties Final</a:t>
            </a:r>
            <a:r>
              <a:rPr lang="en-US" sz="2400" dirty="0"/>
              <a:t> presentation that is still open from the previous exercise.</a:t>
            </a:r>
          </a:p>
          <a:p>
            <a:pPr marL="457200" indent="-457200">
              <a:buFont typeface="+mj-lt"/>
              <a:buAutoNum type="arabicPeriod"/>
            </a:pPr>
            <a:r>
              <a:rPr lang="en-US" sz="2400" dirty="0" smtClean="0"/>
              <a:t>Click </a:t>
            </a:r>
            <a:r>
              <a:rPr lang="en-US" sz="2400" dirty="0"/>
              <a:t>anywhere in the </a:t>
            </a:r>
            <a:r>
              <a:rPr lang="en-US" sz="2400" dirty="0" smtClean="0"/>
              <a:t/>
            </a:r>
            <a:br>
              <a:rPr lang="en-US" sz="2400" dirty="0" smtClean="0"/>
            </a:br>
            <a:r>
              <a:rPr lang="en-US" sz="2400" dirty="0" smtClean="0"/>
              <a:t>table </a:t>
            </a:r>
            <a:r>
              <a:rPr lang="en-US" sz="2400" dirty="0"/>
              <a:t>on slide 2.</a:t>
            </a:r>
          </a:p>
          <a:p>
            <a:pPr marL="457200" indent="-457200">
              <a:buFont typeface="+mj-lt"/>
              <a:buAutoNum type="arabicPeriod"/>
            </a:pPr>
            <a:r>
              <a:rPr lang="en-US" sz="2400" dirty="0" smtClean="0"/>
              <a:t>Click </a:t>
            </a:r>
            <a:r>
              <a:rPr lang="en-US" sz="2400" dirty="0"/>
              <a:t>the </a:t>
            </a:r>
            <a:r>
              <a:rPr lang="en-US" sz="2400" b="1" dirty="0"/>
              <a:t>Effects</a:t>
            </a:r>
            <a:r>
              <a:rPr lang="en-US" sz="2400" dirty="0"/>
              <a:t> button </a:t>
            </a:r>
            <a:r>
              <a:rPr lang="en-US" sz="2400" dirty="0" smtClean="0"/>
              <a:t/>
            </a:r>
            <a:br>
              <a:rPr lang="en-US" sz="2400" dirty="0" smtClean="0"/>
            </a:br>
            <a:r>
              <a:rPr lang="en-US" sz="2400" dirty="0" smtClean="0"/>
              <a:t>in </a:t>
            </a:r>
            <a:r>
              <a:rPr lang="en-US" sz="2400" dirty="0"/>
              <a:t>the </a:t>
            </a:r>
            <a:r>
              <a:rPr lang="en-US" sz="2400" b="1" dirty="0"/>
              <a:t>Table Styles</a:t>
            </a:r>
            <a:r>
              <a:rPr lang="en-US" sz="2400" dirty="0"/>
              <a:t> group, </a:t>
            </a:r>
            <a:r>
              <a:rPr lang="en-US" sz="2400" dirty="0" smtClean="0"/>
              <a:t/>
            </a:r>
            <a:br>
              <a:rPr lang="en-US" sz="2400" dirty="0" smtClean="0"/>
            </a:br>
            <a:r>
              <a:rPr lang="en-US" sz="2400" dirty="0" smtClean="0"/>
              <a:t>point </a:t>
            </a:r>
            <a:r>
              <a:rPr lang="en-US" sz="2400" dirty="0"/>
              <a:t>to </a:t>
            </a:r>
            <a:r>
              <a:rPr lang="en-US" sz="2400" b="1" dirty="0"/>
              <a:t>Shadow</a:t>
            </a:r>
            <a:r>
              <a:rPr lang="en-US" sz="2400" dirty="0"/>
              <a:t>, and click </a:t>
            </a:r>
            <a:r>
              <a:rPr lang="en-US" sz="2400" dirty="0" smtClean="0"/>
              <a:t/>
            </a:r>
            <a:br>
              <a:rPr lang="en-US" sz="2400" dirty="0" smtClean="0"/>
            </a:br>
            <a:r>
              <a:rPr lang="en-US" sz="2400" b="1" dirty="0" smtClean="0"/>
              <a:t>Offset </a:t>
            </a:r>
            <a:r>
              <a:rPr lang="en-US" sz="2400" b="1" dirty="0"/>
              <a:t>Diagonal Bottom </a:t>
            </a:r>
            <a:r>
              <a:rPr lang="en-US" sz="2400" b="1" dirty="0" smtClean="0"/>
              <a:t/>
            </a:r>
            <a:br>
              <a:rPr lang="en-US" sz="2400" b="1" dirty="0" smtClean="0"/>
            </a:br>
            <a:r>
              <a:rPr lang="en-US" sz="2400" b="1" dirty="0" smtClean="0"/>
              <a:t>Right </a:t>
            </a:r>
            <a:r>
              <a:rPr lang="en-US" sz="2400" b="1" dirty="0"/>
              <a:t>(</a:t>
            </a:r>
            <a:r>
              <a:rPr lang="en-US" sz="2400" dirty="0"/>
              <a:t>see </a:t>
            </a:r>
            <a:r>
              <a:rPr lang="en-US" sz="2400" dirty="0" smtClean="0"/>
              <a:t>figure at right)</a:t>
            </a:r>
            <a:r>
              <a:rPr lang="en-US" sz="2400" dirty="0"/>
              <a:t>.</a:t>
            </a:r>
          </a:p>
          <a:p>
            <a:pPr marL="457200" indent="-457200">
              <a:buFont typeface="+mj-lt"/>
              <a:buAutoNum type="arabicPeriod"/>
            </a:pPr>
            <a:r>
              <a:rPr lang="en-US" sz="2400" dirty="0" smtClean="0"/>
              <a:t>Click </a:t>
            </a:r>
            <a:r>
              <a:rPr lang="en-US" sz="2400" dirty="0"/>
              <a:t>outside the table to see the effect.</a:t>
            </a:r>
          </a:p>
          <a:p>
            <a:pPr marL="457200" indent="-457200">
              <a:buFont typeface="+mj-lt"/>
              <a:buAutoNum type="arabicPeriod"/>
            </a:pPr>
            <a:r>
              <a:rPr lang="en-US" sz="2400" b="1" dirty="0" smtClean="0"/>
              <a:t>SAVE</a:t>
            </a:r>
            <a:r>
              <a:rPr lang="en-US" sz="2400" dirty="0" smtClean="0"/>
              <a:t> </a:t>
            </a:r>
            <a:r>
              <a:rPr lang="en-US" sz="2400" dirty="0"/>
              <a:t>the presentation.</a:t>
            </a:r>
          </a:p>
          <a:p>
            <a:r>
              <a:rPr lang="en-US" sz="2400" b="1" dirty="0"/>
              <a:t>LEAVE</a:t>
            </a:r>
            <a:r>
              <a:rPr lang="en-US" sz="2400" dirty="0"/>
              <a:t> the presentation open to use in the next exercise.</a:t>
            </a:r>
          </a:p>
          <a:p>
            <a:endParaRPr lang="en-US" sz="2400" dirty="0"/>
          </a:p>
          <a:p>
            <a:endParaRPr lang="en-US" sz="2400" dirty="0"/>
          </a:p>
        </p:txBody>
      </p:sp>
      <p:pic>
        <p:nvPicPr>
          <p:cNvPr id="2" name="Picture 1" descr="05.32.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499992" y="2132856"/>
            <a:ext cx="4257039" cy="2989921"/>
          </a:xfrm>
          <a:prstGeom prst="rect">
            <a:avLst/>
          </a:prstGeom>
        </p:spPr>
      </p:pic>
    </p:spTree>
    <p:extLst>
      <p:ext uri="{BB962C8B-B14F-4D97-AF65-F5344CB8AC3E}">
        <p14:creationId xmlns:p14="http://schemas.microsoft.com/office/powerpoint/2010/main" xmlns="" val="244040882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Adding an Image to a Table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An </a:t>
            </a:r>
            <a:r>
              <a:rPr lang="en-US" sz="2400" dirty="0"/>
              <a:t>image can serve as the background in one or more table cells. The image is not the cell content, but rather a background fill, just as a color fill would be. </a:t>
            </a:r>
            <a:endParaRPr lang="en-US" sz="2400" dirty="0" smtClean="0"/>
          </a:p>
          <a:p>
            <a:r>
              <a:rPr lang="en-US" sz="2400" dirty="0" smtClean="0"/>
              <a:t>The </a:t>
            </a:r>
            <a:r>
              <a:rPr lang="en-US" sz="2400" dirty="0"/>
              <a:t>text in the cell appears on top of it. </a:t>
            </a:r>
            <a:endParaRPr lang="en-US" sz="2400" dirty="0" smtClean="0"/>
          </a:p>
          <a:p>
            <a:r>
              <a:rPr lang="en-US" sz="2400" dirty="0" smtClean="0"/>
              <a:t>In </a:t>
            </a:r>
            <a:r>
              <a:rPr lang="en-US" sz="2400" dirty="0"/>
              <a:t>this exercise, you will learn how to add an image behind the text in some cells in a table</a:t>
            </a:r>
            <a:r>
              <a:rPr lang="en-US" sz="2400" dirty="0" smtClean="0"/>
              <a:t>.</a:t>
            </a:r>
            <a:endParaRPr lang="en-US" sz="2400" dirty="0"/>
          </a:p>
        </p:txBody>
      </p:sp>
    </p:spTree>
    <p:extLst>
      <p:ext uri="{BB962C8B-B14F-4D97-AF65-F5344CB8AC3E}">
        <p14:creationId xmlns:p14="http://schemas.microsoft.com/office/powerpoint/2010/main" xmlns="" val="44060663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Add an Image to a Table</a:t>
            </a:r>
          </a:p>
        </p:txBody>
      </p:sp>
      <p:sp>
        <p:nvSpPr>
          <p:cNvPr id="21506" name="Rectangle 3"/>
          <p:cNvSpPr>
            <a:spLocks noGrp="1" noChangeArrowheads="1"/>
          </p:cNvSpPr>
          <p:nvPr>
            <p:ph type="body" idx="1"/>
          </p:nvPr>
        </p:nvSpPr>
        <p:spPr>
          <a:xfrm>
            <a:off x="457200" y="1600200"/>
            <a:ext cx="8229600" cy="4876800"/>
          </a:xfrm>
        </p:spPr>
        <p:txBody>
          <a:bodyPr/>
          <a:lstStyle/>
          <a:p>
            <a:r>
              <a:rPr lang="en-US" sz="2300" b="1" dirty="0" smtClean="0"/>
              <a:t>USE</a:t>
            </a:r>
            <a:r>
              <a:rPr lang="en-US" sz="2300" dirty="0" smtClean="0"/>
              <a:t> </a:t>
            </a:r>
            <a:r>
              <a:rPr lang="en-US" sz="2300" dirty="0"/>
              <a:t>the </a:t>
            </a:r>
            <a:r>
              <a:rPr lang="en-US" sz="2300" b="1" i="1" dirty="0"/>
              <a:t>Warranties Final</a:t>
            </a:r>
            <a:r>
              <a:rPr lang="en-US" sz="2300" dirty="0"/>
              <a:t> presentation that is still open from the previous exercise.</a:t>
            </a:r>
          </a:p>
          <a:p>
            <a:pPr marL="457200" indent="-457200">
              <a:buFont typeface="+mj-lt"/>
              <a:buAutoNum type="arabicPeriod"/>
            </a:pPr>
            <a:r>
              <a:rPr lang="en-US" sz="2300" dirty="0" smtClean="0"/>
              <a:t>In </a:t>
            </a:r>
            <a:r>
              <a:rPr lang="en-US" sz="2300" dirty="0"/>
              <a:t>the table on slide 2, select the </a:t>
            </a:r>
            <a:r>
              <a:rPr lang="en-US" sz="2300" b="1" dirty="0"/>
              <a:t>vendor names</a:t>
            </a:r>
            <a:r>
              <a:rPr lang="en-US" sz="2300" dirty="0"/>
              <a:t> in the first column of the table. (Do not select the </a:t>
            </a:r>
            <a:r>
              <a:rPr lang="en-US" sz="2300" i="1" dirty="0"/>
              <a:t>Vendor</a:t>
            </a:r>
            <a:r>
              <a:rPr lang="en-US" sz="2300" dirty="0"/>
              <a:t> column heading.)</a:t>
            </a:r>
          </a:p>
          <a:p>
            <a:pPr marL="457200" indent="-457200">
              <a:buFont typeface="+mj-lt"/>
              <a:buAutoNum type="arabicPeriod"/>
            </a:pPr>
            <a:r>
              <a:rPr lang="en-US" sz="2300" dirty="0" smtClean="0"/>
              <a:t>Right</a:t>
            </a:r>
            <a:r>
              <a:rPr lang="en-US" sz="2300" dirty="0"/>
              <a:t>-click in one of the selected cells, then click </a:t>
            </a:r>
            <a:r>
              <a:rPr lang="en-US" sz="2300" b="1" dirty="0"/>
              <a:t>Format Shape</a:t>
            </a:r>
            <a:r>
              <a:rPr lang="en-US" sz="2300" dirty="0"/>
              <a:t> on the menu that appears. The </a:t>
            </a:r>
            <a:r>
              <a:rPr lang="en-US" sz="2300" b="1" dirty="0"/>
              <a:t>Format Shape</a:t>
            </a:r>
            <a:r>
              <a:rPr lang="en-US" sz="2300" dirty="0"/>
              <a:t> dialog box opens.</a:t>
            </a:r>
          </a:p>
          <a:p>
            <a:pPr marL="457200" indent="-457200">
              <a:buFont typeface="+mj-lt"/>
              <a:buAutoNum type="arabicPeriod"/>
            </a:pPr>
            <a:r>
              <a:rPr lang="en-US" sz="2300" dirty="0" smtClean="0"/>
              <a:t>In </a:t>
            </a:r>
            <a:r>
              <a:rPr lang="en-US" sz="2300" dirty="0"/>
              <a:t>the dialog box, click </a:t>
            </a:r>
            <a:r>
              <a:rPr lang="en-US" sz="2300" b="1" dirty="0"/>
              <a:t>Picture or texture fill</a:t>
            </a:r>
            <a:r>
              <a:rPr lang="en-US" sz="2300" dirty="0"/>
              <a:t>.</a:t>
            </a:r>
          </a:p>
          <a:p>
            <a:pPr marL="457200" indent="-457200">
              <a:buFont typeface="+mj-lt"/>
              <a:buAutoNum type="arabicPeriod"/>
            </a:pPr>
            <a:r>
              <a:rPr lang="en-US" sz="2300" dirty="0" smtClean="0"/>
              <a:t>In </a:t>
            </a:r>
            <a:r>
              <a:rPr lang="en-US" sz="2300" dirty="0"/>
              <a:t>the Insert From area of the dialog box, click the </a:t>
            </a:r>
            <a:r>
              <a:rPr lang="en-US" sz="2300" b="1" dirty="0"/>
              <a:t>File</a:t>
            </a:r>
            <a:r>
              <a:rPr lang="en-US" sz="2300" dirty="0"/>
              <a:t> button and in the Insert Picture dialog box that appears, navigate to the location of your data files. Select </a:t>
            </a:r>
            <a:r>
              <a:rPr lang="en-US" sz="2300" b="1" i="1" dirty="0"/>
              <a:t>ATM.jpg</a:t>
            </a:r>
            <a:r>
              <a:rPr lang="en-US" sz="2300" dirty="0"/>
              <a:t> and click </a:t>
            </a:r>
            <a:r>
              <a:rPr lang="en-US" sz="2300" b="1" dirty="0"/>
              <a:t>Insert</a:t>
            </a:r>
            <a:r>
              <a:rPr lang="en-US" sz="2300" dirty="0" smtClean="0"/>
              <a:t>.</a:t>
            </a:r>
            <a:endParaRPr lang="en-US" sz="2300" dirty="0"/>
          </a:p>
        </p:txBody>
      </p:sp>
    </p:spTree>
    <p:extLst>
      <p:ext uri="{BB962C8B-B14F-4D97-AF65-F5344CB8AC3E}">
        <p14:creationId xmlns:p14="http://schemas.microsoft.com/office/powerpoint/2010/main" xmlns="" val="245182787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Add an Image to a Table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200" dirty="0" smtClean="0"/>
              <a:t>In </a:t>
            </a:r>
            <a:r>
              <a:rPr lang="en-US" sz="2200" dirty="0"/>
              <a:t>the </a:t>
            </a:r>
            <a:r>
              <a:rPr lang="en-US" sz="2200" b="1" dirty="0"/>
              <a:t>Format Shape</a:t>
            </a:r>
            <a:r>
              <a:rPr lang="en-US" sz="2200" dirty="0"/>
              <a:t> dialog box, click to place a checkmark in the </a:t>
            </a:r>
            <a:r>
              <a:rPr lang="en-US" sz="2200" b="1" dirty="0"/>
              <a:t>Tile picture as texture</a:t>
            </a:r>
            <a:r>
              <a:rPr lang="en-US" sz="2200" dirty="0"/>
              <a:t> check box.</a:t>
            </a:r>
          </a:p>
          <a:p>
            <a:pPr marL="457200" indent="-457200">
              <a:buFont typeface="+mj-lt"/>
              <a:buAutoNum type="arabicPeriod" startAt="5"/>
            </a:pPr>
            <a:r>
              <a:rPr lang="en-US" sz="2200" dirty="0" smtClean="0"/>
              <a:t>Drag </a:t>
            </a:r>
            <a:r>
              <a:rPr lang="en-US" sz="2200" dirty="0"/>
              <a:t>the dialog box’s </a:t>
            </a:r>
            <a:r>
              <a:rPr lang="en-US" sz="2200" b="1" dirty="0" smtClean="0"/>
              <a:t>Transparency</a:t>
            </a:r>
            <a:r>
              <a:rPr lang="en-US" sz="2200" dirty="0" smtClean="0"/>
              <a:t> </a:t>
            </a:r>
            <a:r>
              <a:rPr lang="en-US" sz="2200" dirty="0"/>
              <a:t>slider until </a:t>
            </a:r>
            <a:r>
              <a:rPr lang="en-US" sz="2200" dirty="0" smtClean="0"/>
              <a:t>the </a:t>
            </a:r>
            <a:r>
              <a:rPr lang="en-US" sz="2200" dirty="0"/>
              <a:t>box to the right of the </a:t>
            </a:r>
            <a:r>
              <a:rPr lang="en-US" sz="2200" dirty="0" smtClean="0"/>
              <a:t>slider </a:t>
            </a:r>
            <a:r>
              <a:rPr lang="en-US" sz="2200" dirty="0"/>
              <a:t>reads 80%. </a:t>
            </a:r>
            <a:r>
              <a:rPr lang="en-US" sz="2200" dirty="0" smtClean="0"/>
              <a:t/>
            </a:r>
            <a:br>
              <a:rPr lang="en-US" sz="2200" dirty="0" smtClean="0"/>
            </a:br>
            <a:r>
              <a:rPr lang="en-US" sz="2200" dirty="0" smtClean="0"/>
              <a:t>See right.</a:t>
            </a:r>
            <a:endParaRPr lang="en-US" sz="2200" dirty="0"/>
          </a:p>
          <a:p>
            <a:pPr marL="457200" indent="-457200">
              <a:buFont typeface="+mj-lt"/>
              <a:buAutoNum type="arabicPeriod" startAt="5"/>
            </a:pPr>
            <a:r>
              <a:rPr lang="en-US" sz="2200" dirty="0" smtClean="0"/>
              <a:t>Click </a:t>
            </a:r>
            <a:r>
              <a:rPr lang="en-US" sz="2200" b="1" dirty="0"/>
              <a:t>Close</a:t>
            </a:r>
            <a:r>
              <a:rPr lang="en-US" sz="2200" dirty="0"/>
              <a:t> to apply your </a:t>
            </a:r>
            <a:r>
              <a:rPr lang="en-US" sz="2200" dirty="0" smtClean="0"/>
              <a:t/>
            </a:r>
            <a:br>
              <a:rPr lang="en-US" sz="2200" dirty="0" smtClean="0"/>
            </a:br>
            <a:r>
              <a:rPr lang="en-US" sz="2200" dirty="0" smtClean="0"/>
              <a:t>changes </a:t>
            </a:r>
            <a:r>
              <a:rPr lang="en-US" sz="2200" dirty="0"/>
              <a:t>and close the </a:t>
            </a:r>
            <a:r>
              <a:rPr lang="en-US" sz="2200" dirty="0" smtClean="0"/>
              <a:t>dialog </a:t>
            </a:r>
            <a:br>
              <a:rPr lang="en-US" sz="2200" dirty="0" smtClean="0"/>
            </a:br>
            <a:r>
              <a:rPr lang="en-US" sz="2200" dirty="0" smtClean="0"/>
              <a:t>box</a:t>
            </a:r>
            <a:r>
              <a:rPr lang="en-US" sz="2200" dirty="0"/>
              <a:t>. Click outside </a:t>
            </a:r>
            <a:r>
              <a:rPr lang="en-US" sz="2200" dirty="0" smtClean="0"/>
              <a:t>the </a:t>
            </a:r>
            <a:r>
              <a:rPr lang="en-US" sz="2200" dirty="0"/>
              <a:t>table. </a:t>
            </a:r>
            <a:r>
              <a:rPr lang="en-US" sz="2200" dirty="0" smtClean="0"/>
              <a:t/>
            </a:r>
            <a:br>
              <a:rPr lang="en-US" sz="2200" dirty="0" smtClean="0"/>
            </a:br>
            <a:r>
              <a:rPr lang="en-US" sz="2200" dirty="0" smtClean="0"/>
              <a:t>The </a:t>
            </a:r>
            <a:r>
              <a:rPr lang="en-US" sz="2200" dirty="0"/>
              <a:t>selected cells have a semi</a:t>
            </a:r>
            <a:r>
              <a:rPr lang="en-US" sz="2200" dirty="0" smtClean="0"/>
              <a:t>-</a:t>
            </a:r>
            <a:br>
              <a:rPr lang="en-US" sz="2200" dirty="0" smtClean="0"/>
            </a:br>
            <a:r>
              <a:rPr lang="en-US" sz="2200" dirty="0" smtClean="0"/>
              <a:t>transparent </a:t>
            </a:r>
            <a:r>
              <a:rPr lang="en-US" sz="2200" dirty="0"/>
              <a:t>fill using the </a:t>
            </a:r>
            <a:r>
              <a:rPr lang="en-US" sz="2200" dirty="0" smtClean="0"/>
              <a:t/>
            </a:r>
            <a:br>
              <a:rPr lang="en-US" sz="2200" dirty="0" smtClean="0"/>
            </a:br>
            <a:r>
              <a:rPr lang="en-US" sz="2200" dirty="0" smtClean="0"/>
              <a:t>selected </a:t>
            </a:r>
            <a:r>
              <a:rPr lang="en-US" sz="2200" dirty="0"/>
              <a:t>graphic.</a:t>
            </a:r>
          </a:p>
          <a:p>
            <a:pPr marL="457200" indent="-457200">
              <a:buFont typeface="+mj-lt"/>
              <a:buAutoNum type="arabicPeriod" startAt="5"/>
            </a:pPr>
            <a:r>
              <a:rPr lang="en-US" sz="2200" b="1" dirty="0" smtClean="0"/>
              <a:t>SAVE</a:t>
            </a:r>
            <a:r>
              <a:rPr lang="en-US" sz="2200" dirty="0" smtClean="0"/>
              <a:t> </a:t>
            </a:r>
            <a:r>
              <a:rPr lang="en-US" sz="2200" dirty="0"/>
              <a:t>the presentation.</a:t>
            </a:r>
          </a:p>
          <a:p>
            <a:r>
              <a:rPr lang="en-US" sz="2200" b="1" dirty="0"/>
              <a:t>LEAVE</a:t>
            </a:r>
            <a:r>
              <a:rPr lang="en-US" sz="2200" dirty="0"/>
              <a:t> the presentation open to use in the next exercise</a:t>
            </a:r>
            <a:r>
              <a:rPr lang="en-US" sz="2200" dirty="0" smtClean="0"/>
              <a:t>.</a:t>
            </a:r>
            <a:endParaRPr lang="en-US" sz="2200" dirty="0"/>
          </a:p>
        </p:txBody>
      </p:sp>
      <p:pic>
        <p:nvPicPr>
          <p:cNvPr id="2" name="Picture 1" descr="05.33.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982840" y="2800360"/>
            <a:ext cx="3664458" cy="2769984"/>
          </a:xfrm>
          <a:prstGeom prst="rect">
            <a:avLst/>
          </a:prstGeom>
        </p:spPr>
      </p:pic>
    </p:spTree>
    <p:extLst>
      <p:ext uri="{BB962C8B-B14F-4D97-AF65-F5344CB8AC3E}">
        <p14:creationId xmlns:p14="http://schemas.microsoft.com/office/powerpoint/2010/main" xmlns="" val="404879134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Add an Image to a Table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100" dirty="0" smtClean="0"/>
              <a:t>For </a:t>
            </a:r>
            <a:r>
              <a:rPr lang="en-US" sz="2100" dirty="0"/>
              <a:t>the most control over an image to be used as a table background, insert it using the Format Shape dialog </a:t>
            </a:r>
            <a:r>
              <a:rPr lang="en-US" sz="2100" dirty="0" smtClean="0"/>
              <a:t>box. </a:t>
            </a:r>
            <a:r>
              <a:rPr lang="en-US" sz="2100" dirty="0"/>
              <a:t>You can insert a picture in a single cell or selected cells by right-clicking a selected cell and choosing Format Shape. </a:t>
            </a:r>
            <a:endParaRPr lang="en-US" sz="2100" dirty="0" smtClean="0"/>
          </a:p>
          <a:p>
            <a:r>
              <a:rPr lang="en-US" sz="2100" dirty="0" smtClean="0"/>
              <a:t>Or </a:t>
            </a:r>
            <a:r>
              <a:rPr lang="en-US" sz="2100" dirty="0"/>
              <a:t>you can insert the picture in all cells by right-clicking the table’s light-blue container frame and then choosing Format Shape. Tiling options in this dialog box allow you to adjust how the tiles display over the table. </a:t>
            </a:r>
            <a:endParaRPr lang="en-US" sz="2100" dirty="0" smtClean="0"/>
          </a:p>
          <a:p>
            <a:r>
              <a:rPr lang="en-US" sz="2100" dirty="0" smtClean="0"/>
              <a:t>The </a:t>
            </a:r>
            <a:r>
              <a:rPr lang="en-US" sz="2100" dirty="0"/>
              <a:t>Transparency slider lets you wash out the picture to make it appropriate for a background.</a:t>
            </a:r>
          </a:p>
          <a:p>
            <a:r>
              <a:rPr lang="en-US" sz="2100" dirty="0"/>
              <a:t>Images can be used for more than background effects in tables. You can also insert an image as table content. To do so, click in a cell and use the Picture command on the Shading menu. The picture you select is automatically resized to fit into the selected table cell.</a:t>
            </a:r>
          </a:p>
          <a:p>
            <a:endParaRPr lang="en-US" sz="2400" dirty="0"/>
          </a:p>
          <a:p>
            <a:endParaRPr lang="en-US" sz="2400" dirty="0"/>
          </a:p>
          <a:p>
            <a:endParaRPr lang="en-US" sz="2400" dirty="0"/>
          </a:p>
        </p:txBody>
      </p:sp>
    </p:spTree>
    <p:extLst>
      <p:ext uri="{BB962C8B-B14F-4D97-AF65-F5344CB8AC3E}">
        <p14:creationId xmlns:p14="http://schemas.microsoft.com/office/powerpoint/2010/main" xmlns="" val="87271071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Arranging a Table with Other Objects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PowerPoint </a:t>
            </a:r>
            <a:r>
              <a:rPr lang="en-US" sz="2400" dirty="0"/>
              <a:t>enables you to stack one object on top of another, and then arrange them to control which one is at the top of the stack. </a:t>
            </a:r>
            <a:endParaRPr lang="en-US" sz="2400" dirty="0" smtClean="0"/>
          </a:p>
          <a:p>
            <a:r>
              <a:rPr lang="en-US" sz="2400" dirty="0" smtClean="0"/>
              <a:t>Any </a:t>
            </a:r>
            <a:r>
              <a:rPr lang="en-US" sz="2400" dirty="0"/>
              <a:t>transparent areas on the object on top show the underlying object behind them. </a:t>
            </a:r>
            <a:endParaRPr lang="en-US" sz="2400" dirty="0" smtClean="0"/>
          </a:p>
          <a:p>
            <a:r>
              <a:rPr lang="en-US" sz="2400" dirty="0" smtClean="0"/>
              <a:t>In </a:t>
            </a:r>
            <a:r>
              <a:rPr lang="en-US" sz="2400" dirty="0"/>
              <a:t>this exercise, you arrange a shape with a table so that the shape serves as a decorative frame</a:t>
            </a:r>
            <a:r>
              <a:rPr lang="en-US" sz="2400" dirty="0" smtClean="0"/>
              <a:t>.</a:t>
            </a:r>
            <a:endParaRPr lang="en-US" sz="2400" dirty="0"/>
          </a:p>
        </p:txBody>
      </p:sp>
    </p:spTree>
    <p:extLst>
      <p:ext uri="{BB962C8B-B14F-4D97-AF65-F5344CB8AC3E}">
        <p14:creationId xmlns:p14="http://schemas.microsoft.com/office/powerpoint/2010/main" xmlns="" val="48861884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Arrange a Shape and a Table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Warranties Final</a:t>
            </a:r>
            <a:r>
              <a:rPr lang="en-US" sz="2400" dirty="0"/>
              <a:t> presentation that is still open from the previous exercise.</a:t>
            </a:r>
          </a:p>
          <a:p>
            <a:pPr marL="457200" indent="-457200">
              <a:buFont typeface="+mj-lt"/>
              <a:buAutoNum type="arabicPeriod"/>
            </a:pPr>
            <a:r>
              <a:rPr lang="en-US" sz="2400" dirty="0" smtClean="0"/>
              <a:t>Display </a:t>
            </a:r>
            <a:r>
              <a:rPr lang="en-US" sz="2400" dirty="0"/>
              <a:t>slide 2 and </a:t>
            </a:r>
            <a:r>
              <a:rPr lang="en-US" sz="2400" dirty="0" smtClean="0"/>
              <a:t/>
            </a:r>
            <a:br>
              <a:rPr lang="en-US" sz="2400" dirty="0" smtClean="0"/>
            </a:br>
            <a:r>
              <a:rPr lang="en-US" sz="2400" dirty="0" smtClean="0"/>
              <a:t>on </a:t>
            </a:r>
            <a:r>
              <a:rPr lang="en-US" sz="2400" dirty="0"/>
              <a:t>the </a:t>
            </a:r>
            <a:r>
              <a:rPr lang="en-US" sz="2400" b="1" dirty="0"/>
              <a:t>Insert</a:t>
            </a:r>
            <a:r>
              <a:rPr lang="en-US" sz="2400" dirty="0"/>
              <a:t> tab, click </a:t>
            </a:r>
            <a:r>
              <a:rPr lang="en-US" sz="2400" dirty="0" smtClean="0"/>
              <a:t/>
            </a:r>
            <a:br>
              <a:rPr lang="en-US" sz="2400" dirty="0" smtClean="0"/>
            </a:br>
            <a:r>
              <a:rPr lang="en-US" sz="2400" dirty="0" smtClean="0"/>
              <a:t>the </a:t>
            </a:r>
            <a:r>
              <a:rPr lang="en-US" sz="2400" b="1" dirty="0"/>
              <a:t>Shape</a:t>
            </a:r>
            <a:r>
              <a:rPr lang="en-US" sz="2400" dirty="0"/>
              <a:t> button to </a:t>
            </a:r>
            <a:r>
              <a:rPr lang="en-US" sz="2400" dirty="0" smtClean="0"/>
              <a:t/>
            </a:r>
            <a:br>
              <a:rPr lang="en-US" sz="2400" dirty="0" smtClean="0"/>
            </a:br>
            <a:r>
              <a:rPr lang="en-US" sz="2400" dirty="0" smtClean="0"/>
              <a:t>produce </a:t>
            </a:r>
            <a:r>
              <a:rPr lang="en-US" sz="2400" dirty="0"/>
              <a:t>the Shape </a:t>
            </a:r>
            <a:r>
              <a:rPr lang="en-US" sz="2400" dirty="0" smtClean="0"/>
              <a:t/>
            </a:r>
            <a:br>
              <a:rPr lang="en-US" sz="2400" dirty="0" smtClean="0"/>
            </a:br>
            <a:r>
              <a:rPr lang="en-US" sz="2400" dirty="0" smtClean="0"/>
              <a:t>gallery</a:t>
            </a:r>
            <a:r>
              <a:rPr lang="en-US" sz="2400" dirty="0"/>
              <a:t>. Then click the </a:t>
            </a:r>
            <a:r>
              <a:rPr lang="en-US" sz="2400" dirty="0" smtClean="0"/>
              <a:t/>
            </a:r>
            <a:br>
              <a:rPr lang="en-US" sz="2400" dirty="0" smtClean="0"/>
            </a:br>
            <a:r>
              <a:rPr lang="en-US" sz="2400" dirty="0" smtClean="0"/>
              <a:t>rounded </a:t>
            </a:r>
            <a:r>
              <a:rPr lang="en-US" sz="2400" dirty="0"/>
              <a:t>rectangle </a:t>
            </a:r>
            <a:r>
              <a:rPr lang="en-US" sz="2400" dirty="0" smtClean="0"/>
              <a:t>in </a:t>
            </a:r>
            <a:br>
              <a:rPr lang="en-US" sz="2400" dirty="0" smtClean="0"/>
            </a:br>
            <a:r>
              <a:rPr lang="en-US" sz="2400" dirty="0" smtClean="0"/>
              <a:t>the </a:t>
            </a:r>
            <a:r>
              <a:rPr lang="en-US" sz="2400" dirty="0"/>
              <a:t>first row of </a:t>
            </a:r>
            <a:r>
              <a:rPr lang="en-US" sz="2400" dirty="0" smtClean="0"/>
              <a:t>shapes</a:t>
            </a:r>
            <a:r>
              <a:rPr lang="en-US" sz="2400" dirty="0"/>
              <a:t>.</a:t>
            </a:r>
          </a:p>
          <a:p>
            <a:pPr marL="457200" indent="-457200">
              <a:buFont typeface="+mj-lt"/>
              <a:buAutoNum type="arabicPeriod"/>
            </a:pPr>
            <a:r>
              <a:rPr lang="en-US" sz="2400" dirty="0" smtClean="0"/>
              <a:t>Drag </a:t>
            </a:r>
            <a:r>
              <a:rPr lang="en-US" sz="2400" dirty="0"/>
              <a:t>to draw a rounded rectangle that completely covers the table, as </a:t>
            </a:r>
            <a:r>
              <a:rPr lang="en-US" sz="2400" dirty="0" smtClean="0"/>
              <a:t>shown above.</a:t>
            </a:r>
            <a:endParaRPr lang="en-US" sz="2400" dirty="0"/>
          </a:p>
        </p:txBody>
      </p:sp>
      <p:pic>
        <p:nvPicPr>
          <p:cNvPr id="2" name="Picture 1" descr="05.34.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084320" y="2082056"/>
            <a:ext cx="4431536" cy="2968214"/>
          </a:xfrm>
          <a:prstGeom prst="rect">
            <a:avLst/>
          </a:prstGeom>
        </p:spPr>
      </p:pic>
    </p:spTree>
    <p:extLst>
      <p:ext uri="{BB962C8B-B14F-4D97-AF65-F5344CB8AC3E}">
        <p14:creationId xmlns:p14="http://schemas.microsoft.com/office/powerpoint/2010/main" xmlns="" val="105583514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a:t>
            </a: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spcBef>
                <a:spcPts val="300"/>
              </a:spcBef>
              <a:buFont typeface="+mj-lt"/>
              <a:buAutoNum type="arabicPeriod" startAt="3"/>
            </a:pPr>
            <a:r>
              <a:rPr lang="en-US" sz="2300" dirty="0" smtClean="0"/>
              <a:t>On </a:t>
            </a:r>
            <a:r>
              <a:rPr lang="en-US" sz="2300" dirty="0"/>
              <a:t>the </a:t>
            </a:r>
            <a:r>
              <a:rPr lang="en-US" sz="2300" b="1" dirty="0"/>
              <a:t>Drawing Tools Format</a:t>
            </a:r>
            <a:r>
              <a:rPr lang="en-US" sz="2300" dirty="0"/>
              <a:t> tab, click </a:t>
            </a:r>
            <a:r>
              <a:rPr lang="en-US" sz="2300" b="1" dirty="0"/>
              <a:t>Send Backward in the Arrange command group</a:t>
            </a:r>
            <a:r>
              <a:rPr lang="en-US" sz="2300" dirty="0"/>
              <a:t>. The shape is sent behind the table.</a:t>
            </a:r>
          </a:p>
          <a:p>
            <a:pPr marL="457200" indent="-457200">
              <a:spcBef>
                <a:spcPts val="300"/>
              </a:spcBef>
              <a:buFont typeface="+mj-lt"/>
              <a:buAutoNum type="arabicPeriod" startAt="3"/>
            </a:pPr>
            <a:r>
              <a:rPr lang="en-US" sz="2300" dirty="0" smtClean="0"/>
              <a:t>With </a:t>
            </a:r>
            <a:r>
              <a:rPr lang="en-US" sz="2300" dirty="0"/>
              <a:t>the shape still </a:t>
            </a:r>
            <a:r>
              <a:rPr lang="en-US" sz="2300" dirty="0" smtClean="0"/>
              <a:t/>
            </a:r>
            <a:br>
              <a:rPr lang="en-US" sz="2300" dirty="0" smtClean="0"/>
            </a:br>
            <a:r>
              <a:rPr lang="en-US" sz="2300" dirty="0" smtClean="0"/>
              <a:t>selected</a:t>
            </a:r>
            <a:r>
              <a:rPr lang="en-US" sz="2300" dirty="0"/>
              <a:t>, click the </a:t>
            </a:r>
            <a:r>
              <a:rPr lang="en-US" sz="2300" dirty="0" smtClean="0"/>
              <a:t/>
            </a:r>
            <a:br>
              <a:rPr lang="en-US" sz="2300" dirty="0" smtClean="0"/>
            </a:br>
            <a:r>
              <a:rPr lang="en-US" sz="2300" b="1" dirty="0" smtClean="0"/>
              <a:t>Shape </a:t>
            </a:r>
            <a:r>
              <a:rPr lang="en-US" sz="2300" b="1" dirty="0"/>
              <a:t>Fill</a:t>
            </a:r>
            <a:r>
              <a:rPr lang="en-US" sz="2300" dirty="0"/>
              <a:t> button and </a:t>
            </a:r>
            <a:r>
              <a:rPr lang="en-US" sz="2300" dirty="0" smtClean="0"/>
              <a:t/>
            </a:r>
            <a:br>
              <a:rPr lang="en-US" sz="2300" dirty="0" smtClean="0"/>
            </a:br>
            <a:r>
              <a:rPr lang="en-US" sz="2300" dirty="0" smtClean="0"/>
              <a:t>click </a:t>
            </a:r>
            <a:r>
              <a:rPr lang="en-US" sz="2300" b="1" dirty="0"/>
              <a:t>More Fill Colors </a:t>
            </a:r>
            <a:r>
              <a:rPr lang="en-US" sz="2300" b="1" dirty="0" smtClean="0"/>
              <a:t/>
            </a:r>
            <a:br>
              <a:rPr lang="en-US" sz="2300" b="1" dirty="0" smtClean="0"/>
            </a:br>
            <a:r>
              <a:rPr lang="en-US" sz="2300" b="1" dirty="0" smtClean="0"/>
              <a:t>from </a:t>
            </a:r>
            <a:r>
              <a:rPr lang="en-US" sz="2300" b="1" dirty="0"/>
              <a:t>the menu that </a:t>
            </a:r>
            <a:r>
              <a:rPr lang="en-US" sz="2300" b="1" dirty="0" smtClean="0"/>
              <a:t/>
            </a:r>
            <a:br>
              <a:rPr lang="en-US" sz="2300" b="1" dirty="0" smtClean="0"/>
            </a:br>
            <a:r>
              <a:rPr lang="en-US" sz="2300" b="1" dirty="0" smtClean="0"/>
              <a:t>appears</a:t>
            </a:r>
            <a:r>
              <a:rPr lang="en-US" sz="2300" dirty="0"/>
              <a:t>. The </a:t>
            </a:r>
            <a:r>
              <a:rPr lang="en-US" sz="2300" b="1" dirty="0"/>
              <a:t>Colors</a:t>
            </a:r>
            <a:r>
              <a:rPr lang="en-US" sz="2300" dirty="0"/>
              <a:t> dialog box opens.</a:t>
            </a:r>
          </a:p>
          <a:p>
            <a:pPr marL="457200" indent="-457200">
              <a:spcBef>
                <a:spcPts val="300"/>
              </a:spcBef>
              <a:buFont typeface="+mj-lt"/>
              <a:buAutoNum type="arabicPeriod" startAt="3"/>
            </a:pPr>
            <a:r>
              <a:rPr lang="en-US" sz="2300" dirty="0" smtClean="0"/>
              <a:t>Drag </a:t>
            </a:r>
            <a:r>
              <a:rPr lang="en-US" sz="2300" dirty="0"/>
              <a:t>the </a:t>
            </a:r>
            <a:r>
              <a:rPr lang="en-US" sz="2300" b="1" dirty="0"/>
              <a:t>Transparency slider</a:t>
            </a:r>
            <a:r>
              <a:rPr lang="en-US" sz="2300" dirty="0"/>
              <a:t> to 85%, and then click </a:t>
            </a:r>
            <a:r>
              <a:rPr lang="en-US" sz="2300" b="1" dirty="0"/>
              <a:t>OK</a:t>
            </a:r>
            <a:r>
              <a:rPr lang="en-US" sz="2300" dirty="0"/>
              <a:t>. The rectangle appears as a lightly shaded background behind the table, as shown in Figure 5-35.</a:t>
            </a:r>
          </a:p>
          <a:p>
            <a:pPr marL="457200" indent="-457200">
              <a:spcBef>
                <a:spcPts val="300"/>
              </a:spcBef>
              <a:buFont typeface="+mj-lt"/>
              <a:buAutoNum type="arabicPeriod" startAt="3"/>
            </a:pPr>
            <a:r>
              <a:rPr lang="en-US" sz="2300" b="1" dirty="0" smtClean="0"/>
              <a:t>SAVE </a:t>
            </a:r>
            <a:r>
              <a:rPr lang="en-US" sz="2300" dirty="0"/>
              <a:t>and </a:t>
            </a:r>
            <a:r>
              <a:rPr lang="en-US" sz="2300" b="1" dirty="0"/>
              <a:t>CLOSE </a:t>
            </a:r>
            <a:r>
              <a:rPr lang="en-US" sz="2300" dirty="0"/>
              <a:t>the presentation.</a:t>
            </a:r>
          </a:p>
          <a:p>
            <a:pPr>
              <a:spcBef>
                <a:spcPts val="300"/>
              </a:spcBef>
            </a:pPr>
            <a:r>
              <a:rPr lang="en-US" sz="2300" b="1" dirty="0"/>
              <a:t>EXIT</a:t>
            </a:r>
            <a:r>
              <a:rPr lang="en-US" sz="2300" dirty="0"/>
              <a:t> PowerPoint</a:t>
            </a:r>
            <a:r>
              <a:rPr lang="en-US" sz="2300" dirty="0" smtClean="0"/>
              <a:t>.</a:t>
            </a:r>
            <a:endParaRPr lang="en-US" sz="2400" dirty="0"/>
          </a:p>
          <a:p>
            <a:endParaRPr lang="en-US" sz="2400" dirty="0"/>
          </a:p>
        </p:txBody>
      </p:sp>
      <p:pic>
        <p:nvPicPr>
          <p:cNvPr id="2" name="Picture 1" descr="05.35.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253488" y="2401456"/>
            <a:ext cx="4152327" cy="1699260"/>
          </a:xfrm>
          <a:prstGeom prst="rect">
            <a:avLst/>
          </a:prstGeom>
        </p:spPr>
      </p:pic>
    </p:spTree>
    <p:extLst>
      <p:ext uri="{BB962C8B-B14F-4D97-AF65-F5344CB8AC3E}">
        <p14:creationId xmlns:p14="http://schemas.microsoft.com/office/powerpoint/2010/main" xmlns="" val="144787545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Lesson Summary</a:t>
            </a:r>
          </a:p>
        </p:txBody>
      </p:sp>
      <p:pic>
        <p:nvPicPr>
          <p:cNvPr id="2" name="Picture 1" descr="05.SkillSummary.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39552" y="1556792"/>
            <a:ext cx="8076128" cy="3474523"/>
          </a:xfrm>
          <a:prstGeom prst="rect">
            <a:avLst/>
          </a:prstGeom>
        </p:spPr>
      </p:pic>
    </p:spTree>
    <p:extLst>
      <p:ext uri="{BB962C8B-B14F-4D97-AF65-F5344CB8AC3E}">
        <p14:creationId xmlns:p14="http://schemas.microsoft.com/office/powerpoint/2010/main" xmlns="" val="31752893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 Table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400" dirty="0" smtClean="0"/>
              <a:t>In </a:t>
            </a:r>
            <a:r>
              <a:rPr lang="en-US" sz="2400" dirty="0"/>
              <a:t>the Number of Columns text box, type </a:t>
            </a:r>
            <a:r>
              <a:rPr lang="en-US" sz="2400" b="1" dirty="0"/>
              <a:t>3</a:t>
            </a:r>
            <a:r>
              <a:rPr lang="en-US" sz="2400" dirty="0"/>
              <a:t> to specify three columns, press </a:t>
            </a:r>
            <a:r>
              <a:rPr lang="en-US" sz="2400" b="1" dirty="0"/>
              <a:t>Tab</a:t>
            </a:r>
            <a:r>
              <a:rPr lang="en-US" sz="2400" dirty="0"/>
              <a:t> to move to the Number of Rows text box, and then type </a:t>
            </a:r>
            <a:r>
              <a:rPr lang="en-US" sz="2400" b="1" dirty="0"/>
              <a:t>6</a:t>
            </a:r>
            <a:r>
              <a:rPr lang="en-US" sz="2400" dirty="0"/>
              <a:t> to specify six rows. Click </a:t>
            </a:r>
            <a:r>
              <a:rPr lang="en-US" sz="2400" b="1" dirty="0"/>
              <a:t>OK</a:t>
            </a:r>
            <a:r>
              <a:rPr lang="en-US" sz="2400" dirty="0"/>
              <a:t>. PowerPoint creates the table in the content area, as shown </a:t>
            </a:r>
            <a:r>
              <a:rPr lang="en-US" sz="2400" dirty="0" smtClean="0"/>
              <a:t>below. </a:t>
            </a:r>
            <a:r>
              <a:rPr lang="en-US" sz="2400" dirty="0"/>
              <a:t>Notice that formats specified by the current theme have already been applied to the table</a:t>
            </a:r>
            <a:r>
              <a:rPr lang="en-US" sz="2400" dirty="0" smtClean="0"/>
              <a:t>.</a:t>
            </a:r>
            <a:endParaRPr lang="en-US" sz="2400" dirty="0"/>
          </a:p>
        </p:txBody>
      </p:sp>
      <p:pic>
        <p:nvPicPr>
          <p:cNvPr id="2" name="Picture 1" descr="05.03.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691680" y="3933056"/>
            <a:ext cx="5945976" cy="2471373"/>
          </a:xfrm>
          <a:prstGeom prst="rect">
            <a:avLst/>
          </a:prstGeom>
        </p:spPr>
      </p:pic>
    </p:spTree>
    <p:extLst>
      <p:ext uri="{BB962C8B-B14F-4D97-AF65-F5344CB8AC3E}">
        <p14:creationId xmlns:p14="http://schemas.microsoft.com/office/powerpoint/2010/main" xmlns="" val="2184997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 Table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7"/>
            </a:pPr>
            <a:r>
              <a:rPr lang="en-US" sz="2300" dirty="0" smtClean="0"/>
              <a:t>Click </a:t>
            </a:r>
            <a:r>
              <a:rPr lang="en-US" sz="2300" dirty="0"/>
              <a:t>in the first table cell in the top row and type </a:t>
            </a:r>
            <a:r>
              <a:rPr lang="en-US" sz="2300" b="1" dirty="0"/>
              <a:t>Location</a:t>
            </a:r>
            <a:r>
              <a:rPr lang="en-US" sz="2300" dirty="0"/>
              <a:t>. Press </a:t>
            </a:r>
            <a:r>
              <a:rPr lang="en-US" sz="2300" b="1" dirty="0"/>
              <a:t>Tab</a:t>
            </a:r>
            <a:r>
              <a:rPr lang="en-US" sz="2300" dirty="0"/>
              <a:t> to move to the next cell and type </a:t>
            </a:r>
            <a:r>
              <a:rPr lang="en-US" sz="2300" b="1" dirty="0"/>
              <a:t>Site Study Complete</a:t>
            </a:r>
            <a:r>
              <a:rPr lang="en-US" sz="2300" dirty="0"/>
              <a:t>. Press </a:t>
            </a:r>
            <a:r>
              <a:rPr lang="en-US" sz="2300" b="1" dirty="0"/>
              <a:t>Tab</a:t>
            </a:r>
            <a:r>
              <a:rPr lang="en-US" sz="2300" dirty="0"/>
              <a:t> to move to the third cell in the row and type </a:t>
            </a:r>
            <a:r>
              <a:rPr lang="en-US" sz="2300" b="1" dirty="0"/>
              <a:t>Nearest Competing ATM</a:t>
            </a:r>
            <a:r>
              <a:rPr lang="en-US" sz="2300" dirty="0"/>
              <a:t>.</a:t>
            </a:r>
          </a:p>
          <a:p>
            <a:pPr marL="457200" indent="-457200">
              <a:buFont typeface="+mj-lt"/>
              <a:buAutoNum type="arabicPeriod" startAt="7"/>
            </a:pPr>
            <a:r>
              <a:rPr lang="en-US" sz="2300" dirty="0" smtClean="0"/>
              <a:t>Type </a:t>
            </a:r>
            <a:r>
              <a:rPr lang="en-US" sz="2300" dirty="0"/>
              <a:t>the following information in the table cells, pressing </a:t>
            </a:r>
            <a:r>
              <a:rPr lang="en-US" sz="2300" b="1" dirty="0"/>
              <a:t>Tab</a:t>
            </a:r>
            <a:r>
              <a:rPr lang="en-US" sz="2300" dirty="0"/>
              <a:t> to move from cell to cell. Your table should look like </a:t>
            </a:r>
            <a:r>
              <a:rPr lang="en-US" sz="2300" dirty="0" smtClean="0"/>
              <a:t>the figure on </a:t>
            </a:r>
            <a:r>
              <a:rPr lang="en-US" sz="2300" dirty="0" smtClean="0"/>
              <a:t>the </a:t>
            </a:r>
            <a:r>
              <a:rPr lang="en-US" sz="2300" dirty="0" smtClean="0"/>
              <a:t>next slide </a:t>
            </a:r>
            <a:r>
              <a:rPr lang="en-US" sz="2300" dirty="0"/>
              <a:t>when you complete it.</a:t>
            </a:r>
          </a:p>
          <a:p>
            <a:pPr marL="0" indent="0">
              <a:buNone/>
            </a:pPr>
            <a:r>
              <a:rPr lang="en-US" sz="2300" b="1" dirty="0"/>
              <a:t>	</a:t>
            </a:r>
            <a:r>
              <a:rPr lang="en-US" sz="2300" b="1" dirty="0" smtClean="0"/>
              <a:t>1</a:t>
            </a:r>
            <a:r>
              <a:rPr lang="en-US" sz="2300" b="1" dirty="0"/>
              <a:t>. Springdale Cineplex	</a:t>
            </a:r>
            <a:r>
              <a:rPr lang="en-US" sz="2300" b="1" dirty="0" smtClean="0"/>
              <a:t>Yes</a:t>
            </a:r>
            <a:r>
              <a:rPr lang="en-US" sz="2300" b="1" dirty="0"/>
              <a:t>	More than 2 miles</a:t>
            </a:r>
            <a:endParaRPr lang="en-US" sz="2300" dirty="0"/>
          </a:p>
          <a:p>
            <a:pPr marL="0" indent="0">
              <a:buNone/>
            </a:pPr>
            <a:r>
              <a:rPr lang="en-US" sz="2300" b="1" dirty="0"/>
              <a:t>	</a:t>
            </a:r>
            <a:r>
              <a:rPr lang="en-US" sz="2300" b="1" dirty="0" smtClean="0"/>
              <a:t>2</a:t>
            </a:r>
            <a:r>
              <a:rPr lang="en-US" sz="2300" b="1" dirty="0"/>
              <a:t>. Glen Avenue BIG Foods	No	Three blocks</a:t>
            </a:r>
            <a:endParaRPr lang="en-US" sz="2300" dirty="0"/>
          </a:p>
          <a:p>
            <a:pPr marL="0" indent="0">
              <a:buNone/>
            </a:pPr>
            <a:r>
              <a:rPr lang="en-US" sz="2300" b="1" dirty="0"/>
              <a:t>	</a:t>
            </a:r>
            <a:r>
              <a:rPr lang="en-US" sz="2300" b="1" dirty="0" smtClean="0"/>
              <a:t>3</a:t>
            </a:r>
            <a:r>
              <a:rPr lang="en-US" sz="2300" b="1" dirty="0"/>
              <a:t>. Findlay Market Square	Yes	One block</a:t>
            </a:r>
            <a:endParaRPr lang="en-US" sz="2300" dirty="0"/>
          </a:p>
          <a:p>
            <a:pPr marL="0" indent="0">
              <a:buNone/>
            </a:pPr>
            <a:r>
              <a:rPr lang="en-US" sz="2300" b="1" dirty="0"/>
              <a:t>	</a:t>
            </a:r>
            <a:r>
              <a:rPr lang="en-US" sz="2300" b="1" dirty="0" smtClean="0"/>
              <a:t>4</a:t>
            </a:r>
            <a:r>
              <a:rPr lang="en-US" sz="2300" b="1" dirty="0"/>
              <a:t>. Center City Arena		Yes	One block</a:t>
            </a:r>
            <a:endParaRPr lang="en-US" sz="2300" dirty="0"/>
          </a:p>
          <a:p>
            <a:pPr marL="0" indent="0">
              <a:buNone/>
            </a:pPr>
            <a:r>
              <a:rPr lang="en-US" sz="2300" b="1" dirty="0"/>
              <a:t>	</a:t>
            </a:r>
            <a:r>
              <a:rPr lang="en-US" sz="2300" b="1" dirty="0" smtClean="0"/>
              <a:t>5</a:t>
            </a:r>
            <a:r>
              <a:rPr lang="en-US" sz="2300" b="1" dirty="0"/>
              <a:t>. Williams State College	No	Half a </a:t>
            </a:r>
            <a:r>
              <a:rPr lang="en-US" sz="2300" b="1" dirty="0" smtClean="0"/>
              <a:t>mile</a:t>
            </a:r>
            <a:endParaRPr lang="en-US" sz="2300" dirty="0"/>
          </a:p>
        </p:txBody>
      </p:sp>
    </p:spTree>
    <p:extLst>
      <p:ext uri="{BB962C8B-B14F-4D97-AF65-F5344CB8AC3E}">
        <p14:creationId xmlns:p14="http://schemas.microsoft.com/office/powerpoint/2010/main" xmlns="" val="1104774822"/>
      </p:ext>
    </p:extLst>
  </p:cSld>
  <p:clrMapOvr>
    <a:masterClrMapping/>
  </p:clrMapOvr>
</p:sld>
</file>

<file path=ppt/theme/theme1.xml><?xml version="1.0" encoding="utf-8"?>
<a:theme xmlns:a="http://schemas.openxmlformats.org/drawingml/2006/main" name="template">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Franklin Gothic Medium"/>
        <a:ea typeface=""/>
        <a:cs typeface=""/>
      </a:majorFont>
      <a:minorFont>
        <a:latin typeface="Franklin Gothic Boo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Template>
  <TotalTime>0</TotalTime>
  <Words>5699</Words>
  <Application>Microsoft Office PowerPoint</Application>
  <PresentationFormat>On-screen Show (4:3)</PresentationFormat>
  <Paragraphs>469</Paragraphs>
  <Slides>78</Slides>
  <Notes>78</Notes>
  <HiddenSlides>0</HiddenSlides>
  <MMClips>0</MMClips>
  <ScaleCrop>false</ScaleCrop>
  <HeadingPairs>
    <vt:vector size="4" baseType="variant">
      <vt:variant>
        <vt:lpstr>Theme</vt:lpstr>
      </vt:variant>
      <vt:variant>
        <vt:i4>1</vt:i4>
      </vt:variant>
      <vt:variant>
        <vt:lpstr>Slide Titles</vt:lpstr>
      </vt:variant>
      <vt:variant>
        <vt:i4>78</vt:i4>
      </vt:variant>
    </vt:vector>
  </HeadingPairs>
  <TitlesOfParts>
    <vt:vector size="79" baseType="lpstr">
      <vt:lpstr>template</vt:lpstr>
      <vt:lpstr>Adding Tables to Slides</vt:lpstr>
      <vt:lpstr>Objectives</vt:lpstr>
      <vt:lpstr>Software Orientation</vt:lpstr>
      <vt:lpstr>Creating Tables</vt:lpstr>
      <vt:lpstr>Inserting a Table</vt:lpstr>
      <vt:lpstr>Step-by-Step: Insert a Table</vt:lpstr>
      <vt:lpstr>Step-by-Step: Insert a Table</vt:lpstr>
      <vt:lpstr>Step-by-Step: Insert a Table</vt:lpstr>
      <vt:lpstr>Step-by-Step: Insert a Table</vt:lpstr>
      <vt:lpstr>Step-by-Step: Insert a Table</vt:lpstr>
      <vt:lpstr>Step-by-Step: Insert a Table</vt:lpstr>
      <vt:lpstr>Step-by-Step: Insert a Table</vt:lpstr>
      <vt:lpstr>Drawing a Table</vt:lpstr>
      <vt:lpstr>Step-by-Step: Draw a Table</vt:lpstr>
      <vt:lpstr>Step-by-Step: Draw a Table</vt:lpstr>
      <vt:lpstr>Step-by-Step: Draw a Table</vt:lpstr>
      <vt:lpstr>Step-by-Step: Draw a Table</vt:lpstr>
      <vt:lpstr>Inserting an Excel Worksheet</vt:lpstr>
      <vt:lpstr>Using an Excel Worksheet in PowerPoint</vt:lpstr>
      <vt:lpstr>Using an Excel Worksheet in PowerPoint</vt:lpstr>
      <vt:lpstr>Using an Excel Worksheet in PowerPoint</vt:lpstr>
      <vt:lpstr>Step-by-Step: Insert an Excel Worksheet</vt:lpstr>
      <vt:lpstr>Step-by-Step: Insert an Excel Worksheet</vt:lpstr>
      <vt:lpstr>Step-by-Step: Insert an Excel Worksheet</vt:lpstr>
      <vt:lpstr>Step-by-Step: Insert an Excel Worksheet</vt:lpstr>
      <vt:lpstr>Step-by-Step: Insert an Excel Worksheet</vt:lpstr>
      <vt:lpstr>Step-by-Step: Insert an Excel Worksheet</vt:lpstr>
      <vt:lpstr>Step-by-Step: Insert an Excel Worksheet</vt:lpstr>
      <vt:lpstr>Adding Rows and Columns</vt:lpstr>
      <vt:lpstr>Step-by-Step: Add a Row and a Column</vt:lpstr>
      <vt:lpstr>Step-by-Step: Add a Row and a Column</vt:lpstr>
      <vt:lpstr>Step-by-Step: Add a Row and a Column</vt:lpstr>
      <vt:lpstr>Deleting Rows or Columns</vt:lpstr>
      <vt:lpstr>Step-by-Step: Delete Rows or Columns</vt:lpstr>
      <vt:lpstr>Step-by-Step: Delete Rows or Columns</vt:lpstr>
      <vt:lpstr>Moving Rows and Columns</vt:lpstr>
      <vt:lpstr>Step-by-Step: Move a Column</vt:lpstr>
      <vt:lpstr>Step-by-Step: Move a Column</vt:lpstr>
      <vt:lpstr>Step-by-Step: Move a Column</vt:lpstr>
      <vt:lpstr>Resizing and Distributing Rows and Columns</vt:lpstr>
      <vt:lpstr>Step-by-Step: Resize and  Distribute Rows and Columns</vt:lpstr>
      <vt:lpstr>Step-by-Step: Resize and  Distribute Rows and Columns</vt:lpstr>
      <vt:lpstr>Step-by-Step: Resize and  Distribute Rows and Columns</vt:lpstr>
      <vt:lpstr>Merging and Splitting Table Cells</vt:lpstr>
      <vt:lpstr>Merging and Splitting Table Cells</vt:lpstr>
      <vt:lpstr>Step-by-Step: Merge and Split Table Cells</vt:lpstr>
      <vt:lpstr>Step-by-Step: Merge and Split Table Cells</vt:lpstr>
      <vt:lpstr>Step-by-Step: Merge and Split Table Cells</vt:lpstr>
      <vt:lpstr>Step-by-Step: Merge and Split Table Cells</vt:lpstr>
      <vt:lpstr>Formatting Tables</vt:lpstr>
      <vt:lpstr>Changing Table Text  Alignment and Orientation</vt:lpstr>
      <vt:lpstr>Step-by-Step: Align and Orient Text in a Table</vt:lpstr>
      <vt:lpstr>Step-by-Step: Align and Orient Text in a Table</vt:lpstr>
      <vt:lpstr>Step-by-Step: Align and Orient Text in a Table</vt:lpstr>
      <vt:lpstr>Step-by-Step: Align and Orient Text in a Table</vt:lpstr>
      <vt:lpstr>Applying a Quick Style to a Table</vt:lpstr>
      <vt:lpstr>Step-by-Step: Apply a Quick Style to a Table</vt:lpstr>
      <vt:lpstr>Step-by-Step: Apply a Quick Style to a Table</vt:lpstr>
      <vt:lpstr>Step-by-Step: Apply a Quick Style to a Table</vt:lpstr>
      <vt:lpstr>Turning Table Style Options On or Off</vt:lpstr>
      <vt:lpstr>Step-by-Step: Turn Table Style Options On and Off</vt:lpstr>
      <vt:lpstr>Adding Shading to Cells</vt:lpstr>
      <vt:lpstr>Step-by-Step: Add Shading to Cells</vt:lpstr>
      <vt:lpstr>Step-by-Step: Add Shading to Cells</vt:lpstr>
      <vt:lpstr>Step-by-Step: Add Shading to Cells</vt:lpstr>
      <vt:lpstr>Adding Borders to Table Cells</vt:lpstr>
      <vt:lpstr>Step-by-Step: Add Borders to Table Cells</vt:lpstr>
      <vt:lpstr>Step-by-Step: Add Borders to Table Cells</vt:lpstr>
      <vt:lpstr>Adding Special Effects to a Table</vt:lpstr>
      <vt:lpstr>Step-by-Step: Add Special Effects to a Table</vt:lpstr>
      <vt:lpstr>Adding an Image to a Table</vt:lpstr>
      <vt:lpstr>Step-by-Step: Add an Image to a Table</vt:lpstr>
      <vt:lpstr>Step-by-Step: Add an Image to a Table</vt:lpstr>
      <vt:lpstr>Step-by-Step: Add an Image to a Table</vt:lpstr>
      <vt:lpstr>Arranging a Table with Other Objects</vt:lpstr>
      <vt:lpstr>Step-by-Step: Arrange a Shape and a Table</vt:lpstr>
      <vt:lpstr>Step-by-Step:</vt:lpstr>
      <vt:lpstr>Lesson Summary</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dc:title>
  <dc:creator>Box Twelve Communications, Inc.</dc:creator>
  <cp:lastModifiedBy>JLartz</cp:lastModifiedBy>
  <cp:revision>229</cp:revision>
  <dcterms:created xsi:type="dcterms:W3CDTF">2011-08-08T12:10:51Z</dcterms:created>
  <dcterms:modified xsi:type="dcterms:W3CDTF">2011-09-01T16:17:25Z</dcterms:modified>
</cp:coreProperties>
</file>